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33"/>
  </p:notesMasterIdLst>
  <p:sldIdLst>
    <p:sldId id="260" r:id="rId3"/>
    <p:sldId id="261" r:id="rId4"/>
    <p:sldId id="266" r:id="rId5"/>
    <p:sldId id="265" r:id="rId6"/>
    <p:sldId id="267" r:id="rId7"/>
    <p:sldId id="263" r:id="rId8"/>
    <p:sldId id="268" r:id="rId9"/>
    <p:sldId id="703" r:id="rId10"/>
    <p:sldId id="706" r:id="rId11"/>
    <p:sldId id="270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2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287" r:id="rId29"/>
    <p:sldId id="288" r:id="rId30"/>
    <p:sldId id="290" r:id="rId31"/>
    <p:sldId id="289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06E3C"/>
    <a:srgbClr val="377D4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132" autoAdjust="0"/>
    <p:restoredTop sz="94660"/>
  </p:normalViewPr>
  <p:slideViewPr>
    <p:cSldViewPr>
      <p:cViewPr>
        <p:scale>
          <a:sx n="60" d="100"/>
          <a:sy n="60" d="100"/>
        </p:scale>
        <p:origin x="-2862" y="-1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CF0F2-AD5D-4573-BE90-5D17001030E5}" type="doc">
      <dgm:prSet loTypeId="urn:microsoft.com/office/officeart/2008/layout/VerticalCurvedLis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fr-FR"/>
        </a:p>
      </dgm:t>
    </dgm:pt>
    <dgm:pt modelId="{C36460AA-80E7-442E-9DA4-11FA4E4E507D}">
      <dgm:prSet phldrT="[Texte]" custT="1"/>
      <dgm:spPr/>
      <dgm:t>
        <a:bodyPr lIns="50400"/>
        <a:lstStyle/>
        <a:p>
          <a:pPr algn="ctr"/>
          <a:r>
            <a:rPr lang="fr-FR" sz="1800" dirty="0" smtClean="0"/>
            <a:t>Point espèce par espèce d’ici cet après midi !</a:t>
          </a:r>
          <a:endParaRPr lang="fr-FR" sz="1800" dirty="0"/>
        </a:p>
      </dgm:t>
    </dgm:pt>
    <dgm:pt modelId="{4145C91D-4F5F-4C5B-B1D1-E14D069E0515}" type="parTrans" cxnId="{6605A07C-45B5-4895-BC37-0A90ADF53E6F}">
      <dgm:prSet/>
      <dgm:spPr/>
      <dgm:t>
        <a:bodyPr/>
        <a:lstStyle/>
        <a:p>
          <a:endParaRPr lang="fr-FR"/>
        </a:p>
      </dgm:t>
    </dgm:pt>
    <dgm:pt modelId="{A42C4DC3-2ADB-4307-B354-7DAE9DB941D0}" type="sibTrans" cxnId="{6605A07C-45B5-4895-BC37-0A90ADF53E6F}">
      <dgm:prSet/>
      <dgm:spPr/>
      <dgm:t>
        <a:bodyPr/>
        <a:lstStyle/>
        <a:p>
          <a:endParaRPr lang="fr-FR"/>
        </a:p>
      </dgm:t>
    </dgm:pt>
    <dgm:pt modelId="{B912CFEA-3016-4FE3-9A4B-55C5E657B03A}">
      <dgm:prSet phldrT="[Texte]" custT="1"/>
      <dgm:spPr/>
      <dgm:t>
        <a:bodyPr lIns="504000"/>
        <a:lstStyle/>
        <a:p>
          <a:r>
            <a:rPr lang="fr-FR" sz="1600" dirty="0" smtClean="0"/>
            <a:t>Si il est impensable de vous demander de ne pas prospecter, peut on au moins espérer que vos efforts puissent porter sur les espèces à valoriser. Qui peut réellement s’engager dans cette direction et abandonner pour quelques mois ses habitudes? </a:t>
          </a:r>
          <a:endParaRPr lang="fr-FR" sz="1600" dirty="0"/>
        </a:p>
      </dgm:t>
    </dgm:pt>
    <dgm:pt modelId="{29990F73-3E7A-49C8-A115-AF1C2F1A04E7}" type="parTrans" cxnId="{14D54A83-3954-424C-B807-AD59DD59026A}">
      <dgm:prSet/>
      <dgm:spPr/>
      <dgm:t>
        <a:bodyPr/>
        <a:lstStyle/>
        <a:p>
          <a:endParaRPr lang="fr-FR"/>
        </a:p>
      </dgm:t>
    </dgm:pt>
    <dgm:pt modelId="{F68763BC-A2AE-48CC-A3D7-970B01BB9F12}" type="sibTrans" cxnId="{14D54A83-3954-424C-B807-AD59DD59026A}">
      <dgm:prSet/>
      <dgm:spPr/>
      <dgm:t>
        <a:bodyPr/>
        <a:lstStyle/>
        <a:p>
          <a:endParaRPr lang="fr-FR"/>
        </a:p>
      </dgm:t>
    </dgm:pt>
    <dgm:pt modelId="{E28B2203-46BA-4548-96C0-5292760ACB0A}">
      <dgm:prSet phldrT="[Texte]"/>
      <dgm:spPr/>
      <dgm:t>
        <a:bodyPr lIns="576000"/>
        <a:lstStyle/>
        <a:p>
          <a:r>
            <a:rPr lang="fr-FR" dirty="0" smtClean="0"/>
            <a:t>Il est impératif de le savoir car les modifications </a:t>
          </a:r>
          <a:r>
            <a:rPr lang="fr-FR" dirty="0" err="1" smtClean="0"/>
            <a:t>carto</a:t>
          </a:r>
          <a:r>
            <a:rPr lang="fr-FR" dirty="0" smtClean="0"/>
            <a:t> à venir ne se feront que ponctuellement. Claire va nous présenter l’essentiel espèce par espèce cet </a:t>
          </a:r>
          <a:r>
            <a:rPr lang="fr-FR" dirty="0" err="1" smtClean="0"/>
            <a:t>apro</a:t>
          </a:r>
          <a:r>
            <a:rPr lang="fr-FR" dirty="0" smtClean="0"/>
            <a:t> et il est hors de question de réexporter à partir de Faune LR les données à venir.</a:t>
          </a:r>
          <a:endParaRPr lang="fr-FR" dirty="0"/>
        </a:p>
      </dgm:t>
    </dgm:pt>
    <dgm:pt modelId="{ACB898A2-7F3F-4C5F-88AD-568DCBAC1FCB}" type="parTrans" cxnId="{801AE38E-AFF5-4CD1-BDBF-8455A84D1B94}">
      <dgm:prSet/>
      <dgm:spPr/>
      <dgm:t>
        <a:bodyPr/>
        <a:lstStyle/>
        <a:p>
          <a:endParaRPr lang="fr-FR"/>
        </a:p>
      </dgm:t>
    </dgm:pt>
    <dgm:pt modelId="{7848ED4C-3AA0-4A17-84C2-7574E058C9D3}" type="sibTrans" cxnId="{801AE38E-AFF5-4CD1-BDBF-8455A84D1B94}">
      <dgm:prSet/>
      <dgm:spPr/>
      <dgm:t>
        <a:bodyPr/>
        <a:lstStyle/>
        <a:p>
          <a:endParaRPr lang="fr-FR"/>
        </a:p>
      </dgm:t>
    </dgm:pt>
    <dgm:pt modelId="{DEAA88BC-01FB-4E09-8C47-BAE115C8F494}" type="pres">
      <dgm:prSet presAssocID="{C67CF0F2-AD5D-4573-BE90-5D17001030E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F577E36B-98D9-4576-AAF1-61691867E6AB}" type="pres">
      <dgm:prSet presAssocID="{C67CF0F2-AD5D-4573-BE90-5D17001030E5}" presName="Name1" presStyleCnt="0"/>
      <dgm:spPr/>
    </dgm:pt>
    <dgm:pt modelId="{7DD16D39-1B37-400F-A0EB-D5B5FDF47AF1}" type="pres">
      <dgm:prSet presAssocID="{C67CF0F2-AD5D-4573-BE90-5D17001030E5}" presName="cycle" presStyleCnt="0"/>
      <dgm:spPr/>
    </dgm:pt>
    <dgm:pt modelId="{6A4D82A6-20C6-4471-B615-CBF1C5508A69}" type="pres">
      <dgm:prSet presAssocID="{C67CF0F2-AD5D-4573-BE90-5D17001030E5}" presName="srcNode" presStyleLbl="node1" presStyleIdx="0" presStyleCnt="3"/>
      <dgm:spPr/>
    </dgm:pt>
    <dgm:pt modelId="{B962BF9A-E1D0-4645-AE97-C846022BE4E5}" type="pres">
      <dgm:prSet presAssocID="{C67CF0F2-AD5D-4573-BE90-5D17001030E5}" presName="conn" presStyleLbl="parChTrans1D2" presStyleIdx="0" presStyleCnt="1" custScaleY="83177" custLinFactNeighborX="979" custLinFactNeighborY="-133"/>
      <dgm:spPr/>
      <dgm:t>
        <a:bodyPr/>
        <a:lstStyle/>
        <a:p>
          <a:endParaRPr lang="fr-FR"/>
        </a:p>
      </dgm:t>
    </dgm:pt>
    <dgm:pt modelId="{005C6076-597D-4351-AFDB-76F255568E38}" type="pres">
      <dgm:prSet presAssocID="{C67CF0F2-AD5D-4573-BE90-5D17001030E5}" presName="extraNode" presStyleLbl="node1" presStyleIdx="0" presStyleCnt="3"/>
      <dgm:spPr/>
    </dgm:pt>
    <dgm:pt modelId="{E99572EA-23EF-44D4-BA46-AC329C055FE7}" type="pres">
      <dgm:prSet presAssocID="{C67CF0F2-AD5D-4573-BE90-5D17001030E5}" presName="dstNode" presStyleLbl="node1" presStyleIdx="0" presStyleCnt="3"/>
      <dgm:spPr/>
    </dgm:pt>
    <dgm:pt modelId="{F1239284-77DB-4BA5-8811-ECA3E39DB07F}" type="pres">
      <dgm:prSet presAssocID="{C36460AA-80E7-442E-9DA4-11FA4E4E507D}" presName="text_1" presStyleLbl="node1" presStyleIdx="0" presStyleCnt="3" custScaleX="83830" custScaleY="52442" custLinFactNeighborX="-647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8ACCA06-24F7-4610-9DF1-8BF41459F076}" type="pres">
      <dgm:prSet presAssocID="{C36460AA-80E7-442E-9DA4-11FA4E4E507D}" presName="accent_1" presStyleCnt="0"/>
      <dgm:spPr/>
    </dgm:pt>
    <dgm:pt modelId="{4D9B4814-902D-49ED-93AA-1C50DD72F35D}" type="pres">
      <dgm:prSet presAssocID="{C36460AA-80E7-442E-9DA4-11FA4E4E507D}" presName="accentRepeatNode" presStyleLbl="solidFgAcc1" presStyleIdx="0" presStyleCnt="3" custScaleX="49207" custScaleY="48321"/>
      <dgm:spPr/>
    </dgm:pt>
    <dgm:pt modelId="{FDA9537A-34D3-48A1-A6D6-BDA753C08F0B}" type="pres">
      <dgm:prSet presAssocID="{B912CFEA-3016-4FE3-9A4B-55C5E657B03A}" presName="text_2" presStyleLbl="node1" presStyleIdx="1" presStyleCnt="3" custScaleX="102171" custScaleY="118101" custLinFactNeighborX="84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F5A3DC-FC37-48FF-B116-B447C411A798}" type="pres">
      <dgm:prSet presAssocID="{B912CFEA-3016-4FE3-9A4B-55C5E657B03A}" presName="accent_2" presStyleCnt="0"/>
      <dgm:spPr/>
    </dgm:pt>
    <dgm:pt modelId="{4D8C1E23-FA8A-4FFB-8640-25D8D3A3F18F}" type="pres">
      <dgm:prSet presAssocID="{B912CFEA-3016-4FE3-9A4B-55C5E657B03A}" presName="accentRepeatNode" presStyleLbl="solidFgAcc1" presStyleIdx="1" presStyleCnt="3" custScaleX="60114" custScaleY="60868"/>
      <dgm:spPr/>
    </dgm:pt>
    <dgm:pt modelId="{BD772C5E-A35B-42FF-96E6-8DA5153527E2}" type="pres">
      <dgm:prSet presAssocID="{E28B2203-46BA-4548-96C0-5292760ACB0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36943A-58E0-4777-8545-1A29A70A7371}" type="pres">
      <dgm:prSet presAssocID="{E28B2203-46BA-4548-96C0-5292760ACB0A}" presName="accent_3" presStyleCnt="0"/>
      <dgm:spPr/>
    </dgm:pt>
    <dgm:pt modelId="{98AFDD59-F7DE-46F8-8CCB-9E9DAC63C5DE}" type="pres">
      <dgm:prSet presAssocID="{E28B2203-46BA-4548-96C0-5292760ACB0A}" presName="accentRepeatNode" presStyleLbl="solidFgAcc1" presStyleIdx="2" presStyleCnt="3" custScaleX="70246" custScaleY="68188"/>
      <dgm:spPr/>
    </dgm:pt>
  </dgm:ptLst>
  <dgm:cxnLst>
    <dgm:cxn modelId="{4B5A3DB3-51C3-4846-AED6-54D238978D02}" type="presOf" srcId="{A42C4DC3-2ADB-4307-B354-7DAE9DB941D0}" destId="{B962BF9A-E1D0-4645-AE97-C846022BE4E5}" srcOrd="0" destOrd="0" presId="urn:microsoft.com/office/officeart/2008/layout/VerticalCurvedList"/>
    <dgm:cxn modelId="{14D54A83-3954-424C-B807-AD59DD59026A}" srcId="{C67CF0F2-AD5D-4573-BE90-5D17001030E5}" destId="{B912CFEA-3016-4FE3-9A4B-55C5E657B03A}" srcOrd="1" destOrd="0" parTransId="{29990F73-3E7A-49C8-A115-AF1C2F1A04E7}" sibTransId="{F68763BC-A2AE-48CC-A3D7-970B01BB9F12}"/>
    <dgm:cxn modelId="{801AE38E-AFF5-4CD1-BDBF-8455A84D1B94}" srcId="{C67CF0F2-AD5D-4573-BE90-5D17001030E5}" destId="{E28B2203-46BA-4548-96C0-5292760ACB0A}" srcOrd="2" destOrd="0" parTransId="{ACB898A2-7F3F-4C5F-88AD-568DCBAC1FCB}" sibTransId="{7848ED4C-3AA0-4A17-84C2-7574E058C9D3}"/>
    <dgm:cxn modelId="{4BE06946-D881-42C3-A44F-6D4C7FD8EDE2}" type="presOf" srcId="{E28B2203-46BA-4548-96C0-5292760ACB0A}" destId="{BD772C5E-A35B-42FF-96E6-8DA5153527E2}" srcOrd="0" destOrd="0" presId="urn:microsoft.com/office/officeart/2008/layout/VerticalCurvedList"/>
    <dgm:cxn modelId="{4E7CDAD1-2C24-412B-9057-91F4212F3843}" type="presOf" srcId="{C67CF0F2-AD5D-4573-BE90-5D17001030E5}" destId="{DEAA88BC-01FB-4E09-8C47-BAE115C8F494}" srcOrd="0" destOrd="0" presId="urn:microsoft.com/office/officeart/2008/layout/VerticalCurvedList"/>
    <dgm:cxn modelId="{AE253FC9-9655-438D-8A00-90E3915EAA59}" type="presOf" srcId="{C36460AA-80E7-442E-9DA4-11FA4E4E507D}" destId="{F1239284-77DB-4BA5-8811-ECA3E39DB07F}" srcOrd="0" destOrd="0" presId="urn:microsoft.com/office/officeart/2008/layout/VerticalCurvedList"/>
    <dgm:cxn modelId="{BE82FE9B-D05D-4375-93F1-5127D3D53EAB}" type="presOf" srcId="{B912CFEA-3016-4FE3-9A4B-55C5E657B03A}" destId="{FDA9537A-34D3-48A1-A6D6-BDA753C08F0B}" srcOrd="0" destOrd="0" presId="urn:microsoft.com/office/officeart/2008/layout/VerticalCurvedList"/>
    <dgm:cxn modelId="{6605A07C-45B5-4895-BC37-0A90ADF53E6F}" srcId="{C67CF0F2-AD5D-4573-BE90-5D17001030E5}" destId="{C36460AA-80E7-442E-9DA4-11FA4E4E507D}" srcOrd="0" destOrd="0" parTransId="{4145C91D-4F5F-4C5B-B1D1-E14D069E0515}" sibTransId="{A42C4DC3-2ADB-4307-B354-7DAE9DB941D0}"/>
    <dgm:cxn modelId="{BD744023-9A75-4301-AA84-1CEC53CC25A9}" type="presParOf" srcId="{DEAA88BC-01FB-4E09-8C47-BAE115C8F494}" destId="{F577E36B-98D9-4576-AAF1-61691867E6AB}" srcOrd="0" destOrd="0" presId="urn:microsoft.com/office/officeart/2008/layout/VerticalCurvedList"/>
    <dgm:cxn modelId="{2D84DD3D-338E-4E03-A405-12C9963AEA4F}" type="presParOf" srcId="{F577E36B-98D9-4576-AAF1-61691867E6AB}" destId="{7DD16D39-1B37-400F-A0EB-D5B5FDF47AF1}" srcOrd="0" destOrd="0" presId="urn:microsoft.com/office/officeart/2008/layout/VerticalCurvedList"/>
    <dgm:cxn modelId="{7B15C242-57FB-4780-9273-7151756F2A45}" type="presParOf" srcId="{7DD16D39-1B37-400F-A0EB-D5B5FDF47AF1}" destId="{6A4D82A6-20C6-4471-B615-CBF1C5508A69}" srcOrd="0" destOrd="0" presId="urn:microsoft.com/office/officeart/2008/layout/VerticalCurvedList"/>
    <dgm:cxn modelId="{DBF1A09A-63F9-4465-BC80-51C64BA62BB6}" type="presParOf" srcId="{7DD16D39-1B37-400F-A0EB-D5B5FDF47AF1}" destId="{B962BF9A-E1D0-4645-AE97-C846022BE4E5}" srcOrd="1" destOrd="0" presId="urn:microsoft.com/office/officeart/2008/layout/VerticalCurvedList"/>
    <dgm:cxn modelId="{BB7BC4CB-85FA-4927-BB33-37D7EC66504F}" type="presParOf" srcId="{7DD16D39-1B37-400F-A0EB-D5B5FDF47AF1}" destId="{005C6076-597D-4351-AFDB-76F255568E38}" srcOrd="2" destOrd="0" presId="urn:microsoft.com/office/officeart/2008/layout/VerticalCurvedList"/>
    <dgm:cxn modelId="{2087A591-63BC-49D6-BC76-E389C95080CE}" type="presParOf" srcId="{7DD16D39-1B37-400F-A0EB-D5B5FDF47AF1}" destId="{E99572EA-23EF-44D4-BA46-AC329C055FE7}" srcOrd="3" destOrd="0" presId="urn:microsoft.com/office/officeart/2008/layout/VerticalCurvedList"/>
    <dgm:cxn modelId="{D60BEFF1-CC3D-4B01-AE83-C66C9CA60344}" type="presParOf" srcId="{F577E36B-98D9-4576-AAF1-61691867E6AB}" destId="{F1239284-77DB-4BA5-8811-ECA3E39DB07F}" srcOrd="1" destOrd="0" presId="urn:microsoft.com/office/officeart/2008/layout/VerticalCurvedList"/>
    <dgm:cxn modelId="{CB316E6E-9965-42EB-8EF1-80F4A0AB2A74}" type="presParOf" srcId="{F577E36B-98D9-4576-AAF1-61691867E6AB}" destId="{18ACCA06-24F7-4610-9DF1-8BF41459F076}" srcOrd="2" destOrd="0" presId="urn:microsoft.com/office/officeart/2008/layout/VerticalCurvedList"/>
    <dgm:cxn modelId="{EF804CED-CA41-48A6-8A51-421B5A431118}" type="presParOf" srcId="{18ACCA06-24F7-4610-9DF1-8BF41459F076}" destId="{4D9B4814-902D-49ED-93AA-1C50DD72F35D}" srcOrd="0" destOrd="0" presId="urn:microsoft.com/office/officeart/2008/layout/VerticalCurvedList"/>
    <dgm:cxn modelId="{4B7494FE-9D57-47E4-B2FC-94AA500FB5D4}" type="presParOf" srcId="{F577E36B-98D9-4576-AAF1-61691867E6AB}" destId="{FDA9537A-34D3-48A1-A6D6-BDA753C08F0B}" srcOrd="3" destOrd="0" presId="urn:microsoft.com/office/officeart/2008/layout/VerticalCurvedList"/>
    <dgm:cxn modelId="{748BC4A5-75FE-4F1C-8C80-29F3E8CF6128}" type="presParOf" srcId="{F577E36B-98D9-4576-AAF1-61691867E6AB}" destId="{3DF5A3DC-FC37-48FF-B116-B447C411A798}" srcOrd="4" destOrd="0" presId="urn:microsoft.com/office/officeart/2008/layout/VerticalCurvedList"/>
    <dgm:cxn modelId="{948762B6-C2FF-4574-8820-F88F00E66212}" type="presParOf" srcId="{3DF5A3DC-FC37-48FF-B116-B447C411A798}" destId="{4D8C1E23-FA8A-4FFB-8640-25D8D3A3F18F}" srcOrd="0" destOrd="0" presId="urn:microsoft.com/office/officeart/2008/layout/VerticalCurvedList"/>
    <dgm:cxn modelId="{6EECF820-7307-4729-B08E-5EAEC221AD8E}" type="presParOf" srcId="{F577E36B-98D9-4576-AAF1-61691867E6AB}" destId="{BD772C5E-A35B-42FF-96E6-8DA5153527E2}" srcOrd="5" destOrd="0" presId="urn:microsoft.com/office/officeart/2008/layout/VerticalCurvedList"/>
    <dgm:cxn modelId="{043544FF-1C72-465D-BF05-DE13D6A5D018}" type="presParOf" srcId="{F577E36B-98D9-4576-AAF1-61691867E6AB}" destId="{2136943A-58E0-4777-8545-1A29A70A7371}" srcOrd="6" destOrd="0" presId="urn:microsoft.com/office/officeart/2008/layout/VerticalCurvedList"/>
    <dgm:cxn modelId="{73BDD792-B845-49E9-8FC7-7C448907DC17}" type="presParOf" srcId="{2136943A-58E0-4777-8545-1A29A70A7371}" destId="{98AFDD59-F7DE-46F8-8CCB-9E9DAC63C5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C2F5535-B70F-45F9-A8B4-CC5AEACBC31F}" type="datetimeFigureOut">
              <a:rPr lang="fr-FR"/>
              <a:pPr>
                <a:defRPr/>
              </a:pPr>
              <a:t>26/10/2016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7A8257B-FD60-4463-89A0-81E5ED7EDC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789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271A0A-76DA-49B3-B5B1-5D47D21BCAE2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430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D009F6-6870-4F2C-8133-61DCB410BDAC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9E60A5-3148-4C0C-A70A-C245F489B912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2C4FA2-75E5-425D-B661-7F6ECD626530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B9A484-AE48-4536-9C1F-2E519844C1DE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1AEB82-C193-4C0E-9555-99AD703FBF94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0CA40F-C9BE-43F1-BD7E-1F203BE0950C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2BCBCF-118E-4BF0-8934-422FCB1EE32C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C2211C-B505-4082-BB5F-05BB64FEB0FA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44AAA2-F4F4-42A9-AEA1-88903E335A7B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82217A-5973-4F4F-8132-004CF8EE7C9C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7ACE3E-313C-46A8-AE3B-C5C2693C061E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7E9B7C-1713-4F41-8175-A7E4D080EB64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5DA1DE-1A5B-4CA9-80CB-6F223CF25961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D3838-02F4-4752-BEDD-D09A28653727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C4A57-DE9D-4F03-97FA-1E5EED43E6F0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3F7C-E6BB-45A7-ADC4-C58B3822F345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F487-3795-49AF-853D-48A8D1968F22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C4E66-6FDC-4D84-9721-15716C483525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D49F1A-CE2F-49C2-B527-85F2BB5E6C0E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4B703F-E0D6-405F-B9D5-AC5FF8781A30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8BAD4C-BC65-4C29-9E97-4833B9D78A30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AU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AU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E3E864-7659-44A2-92BB-6B2BDD1C994E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AU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AU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DE4353-4C02-469A-A82D-3764C6A53778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3449C3-BAA4-4F33-95A8-D0619C7D0478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64A5C7-D81B-40CF-8EF2-94AFC22DE23D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AU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127C47-164A-4526-AD38-BE6BBF82A570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AU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21E6D1-855D-4DB9-8AFE-2E137E16CC8C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ACF343-5B9E-4E3D-BD29-BA5C85FEE5AB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2B1069-1F3E-4888-A127-CF05A887E867}" type="slidenum">
              <a:rPr lang="es-ES" altLang="en-US"/>
              <a:pPr>
                <a:defRPr/>
              </a:pPr>
              <a:t>‹N°›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16" r:id="rId9"/>
    <p:sldLayoutId id="2147483736" r:id="rId10"/>
    <p:sldLayoutId id="2147483715" r:id="rId11"/>
    <p:sldLayoutId id="2147483737" r:id="rId12"/>
    <p:sldLayoutId id="2147483714" r:id="rId13"/>
    <p:sldLayoutId id="2147483738" r:id="rId14"/>
    <p:sldLayoutId id="2147483739" r:id="rId15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1439863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827088" y="3105150"/>
            <a:ext cx="3852862" cy="1055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Réunion Atlas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22 Octobre 2016</a:t>
            </a:r>
          </a:p>
        </p:txBody>
      </p:sp>
      <p:sp>
        <p:nvSpPr>
          <p:cNvPr id="3" name="Rectangle 2"/>
          <p:cNvSpPr/>
          <p:nvPr/>
        </p:nvSpPr>
        <p:spPr>
          <a:xfrm>
            <a:off x="8459788" y="6597650"/>
            <a:ext cx="684212" cy="26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3"/>
          <a:srcRect l="2542" t="1773" b="2480"/>
          <a:stretch/>
        </p:blipFill>
        <p:spPr bwMode="auto">
          <a:xfrm>
            <a:off x="6062663" y="1196975"/>
            <a:ext cx="2411412" cy="3816350"/>
          </a:xfrm>
          <a:prstGeom prst="rect">
            <a:avLst/>
          </a:prstGeom>
          <a:noFill/>
          <a:ln>
            <a:solidFill>
              <a:schemeClr val="accent1">
                <a:lumMod val="90000"/>
              </a:schemeClr>
            </a:solidFill>
          </a:ln>
          <a:extLst>
            <a:ext uri="{909E8E84-426E-40DD-AFC4-6F175D3DCCD1}"/>
          </a:extLst>
        </p:spPr>
      </p:pic>
      <p:sp>
        <p:nvSpPr>
          <p:cNvPr id="5" name="Bulle ronde 4"/>
          <p:cNvSpPr/>
          <p:nvPr/>
        </p:nvSpPr>
        <p:spPr>
          <a:xfrm>
            <a:off x="2916238" y="333375"/>
            <a:ext cx="2959100" cy="1800225"/>
          </a:xfrm>
          <a:prstGeom prst="wedgeEllipseCallout">
            <a:avLst>
              <a:gd name="adj1" fmla="val 56451"/>
              <a:gd name="adj2" fmla="val 47168"/>
            </a:avLst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GB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passe</a:t>
            </a:r>
            <a:r>
              <a:rPr lang="en-GB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GB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relais</a:t>
            </a:r>
            <a:r>
              <a:rPr lang="en-GB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ciao!</a:t>
            </a:r>
            <a:endParaRPr lang="fr-FR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13" y="333375"/>
            <a:ext cx="4824412" cy="7921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Prospections estivales</a:t>
            </a:r>
            <a:endParaRPr lang="fr-FR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675" y="1125538"/>
            <a:ext cx="8859838" cy="776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Un constat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  <a:sym typeface="Wingdings" panose="05000000000000000000" pitchFamily="2" charset="2"/>
              </a:rPr>
              <a:t></a:t>
            </a:r>
            <a:r>
              <a:rPr lang="fr-FR" dirty="0">
                <a:latin typeface="+mn-lt"/>
                <a:cs typeface="+mn-cs"/>
                <a:sym typeface="Wingdings" panose="05000000000000000000" pitchFamily="2" charset="2"/>
              </a:rPr>
              <a:t> T</a:t>
            </a:r>
            <a:r>
              <a:rPr lang="fr-FR" dirty="0">
                <a:latin typeface="+mn-lt"/>
                <a:cs typeface="+mn-cs"/>
              </a:rPr>
              <a:t>rès faible participation pour ne pas dire quasi nulle à nos sorties programmées. </a:t>
            </a:r>
          </a:p>
        </p:txBody>
      </p:sp>
      <p:sp>
        <p:nvSpPr>
          <p:cNvPr id="41987" name="Rectangle 8"/>
          <p:cNvSpPr>
            <a:spLocks noChangeArrowheads="1"/>
          </p:cNvSpPr>
          <p:nvPr/>
        </p:nvSpPr>
        <p:spPr bwMode="auto">
          <a:xfrm>
            <a:off x="-77788" y="2008188"/>
            <a:ext cx="4032251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fr-FR">
                <a:latin typeface="Trebuchet MS" pitchFamily="34" charset="0"/>
              </a:rPr>
              <a:t>Pourquoi ?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>
                <a:latin typeface="Trebuchet MS" pitchFamily="34" charset="0"/>
              </a:rPr>
              <a:t>Si nécessaire, comment y remédier ?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334963" y="3938588"/>
            <a:ext cx="3228975" cy="24526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dirty="0"/>
              <a:t>Comment se répartir les 3 districts de Philippe 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u="sng" dirty="0"/>
              <a:t>Question: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1100" u="sng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/>
              <a:t>Qui a utilisé les tableurs Excel fournis par Claire début juin 2016 ?</a:t>
            </a:r>
          </a:p>
        </p:txBody>
      </p:sp>
      <p:pic>
        <p:nvPicPr>
          <p:cNvPr id="41989" name="Imag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030413"/>
            <a:ext cx="5094288" cy="45672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Flèche droite 14"/>
          <p:cNvSpPr/>
          <p:nvPr/>
        </p:nvSpPr>
        <p:spPr>
          <a:xfrm rot="5400000">
            <a:off x="1331913" y="3144837"/>
            <a:ext cx="863600" cy="72072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991" name="ZoneTexte 17"/>
          <p:cNvSpPr txBox="1">
            <a:spLocks noChangeArrowheads="1"/>
          </p:cNvSpPr>
          <p:nvPr/>
        </p:nvSpPr>
        <p:spPr bwMode="auto">
          <a:xfrm>
            <a:off x="3892550" y="6597650"/>
            <a:ext cx="19034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100">
                <a:latin typeface="Trebuchet MS" pitchFamily="34" charset="0"/>
              </a:rPr>
              <a:t>Ex: Causse Noir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 6"/>
          <p:cNvPicPr>
            <a:picLocks noChangeAspect="1"/>
          </p:cNvPicPr>
          <p:nvPr/>
        </p:nvPicPr>
        <p:blipFill>
          <a:blip r:embed="rId2"/>
          <a:srcRect l="11998" t="4099" r="10014" b="9814"/>
          <a:stretch>
            <a:fillRect/>
          </a:stretch>
        </p:blipFill>
        <p:spPr bwMode="auto">
          <a:xfrm>
            <a:off x="239713" y="2205038"/>
            <a:ext cx="16049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395288" y="260350"/>
            <a:ext cx="4824412" cy="7921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Prospections estivales</a:t>
            </a:r>
            <a:endParaRPr lang="fr-FR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Diagramme 11"/>
          <p:cNvGraphicFramePr/>
          <p:nvPr/>
        </p:nvGraphicFramePr>
        <p:xfrm>
          <a:off x="1475656" y="603002"/>
          <a:ext cx="7560840" cy="5562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1404938" y="5897563"/>
            <a:ext cx="6580187" cy="7080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cap="small" dirty="0">
                <a:solidFill>
                  <a:srgbClr val="306E3C"/>
                </a:solidFill>
              </a:rPr>
              <a:t>Vous devrez fournir un tableur uniquement des espèces revalorisées au district et à la maille.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31913" y="827088"/>
            <a:ext cx="611187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" name="Flèche droite 21"/>
          <p:cNvSpPr/>
          <p:nvPr/>
        </p:nvSpPr>
        <p:spPr>
          <a:xfrm>
            <a:off x="533400" y="5889625"/>
            <a:ext cx="865188" cy="720725"/>
          </a:xfrm>
          <a:prstGeom prst="rightArrow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61938" y="550863"/>
            <a:ext cx="7127875" cy="7921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Evolution cartographique </a:t>
            </a:r>
            <a:r>
              <a:rPr lang="fr-FR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l’Atlas </a:t>
            </a:r>
            <a:endParaRPr lang="fr-FR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058" name="Rectangle 10"/>
          <p:cNvSpPr>
            <a:spLocks noChangeArrowheads="1"/>
          </p:cNvSpPr>
          <p:nvPr/>
        </p:nvSpPr>
        <p:spPr bwMode="auto">
          <a:xfrm>
            <a:off x="549275" y="1377950"/>
            <a:ext cx="6840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Trebuchet MS" pitchFamily="34" charset="0"/>
              </a:rPr>
              <a:t>- Travail élaboré par Gilles avec retour de Bérenger et de Victor. - Pas de réponse de Bruno</a:t>
            </a:r>
          </a:p>
        </p:txBody>
      </p:sp>
      <p:pic>
        <p:nvPicPr>
          <p:cNvPr id="45059" name="Picture 2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475" y="2708275"/>
            <a:ext cx="3781425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Imag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1944688"/>
            <a:ext cx="1081087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Imag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5813" y="2551113"/>
            <a:ext cx="1057275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Imag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4063" y="2227263"/>
            <a:ext cx="132556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Image 16"/>
          <p:cNvPicPr>
            <a:picLocks noChangeAspect="1"/>
          </p:cNvPicPr>
          <p:nvPr/>
        </p:nvPicPr>
        <p:blipFill>
          <a:blip r:embed="rId6"/>
          <a:srcRect t="2657" r="7050"/>
          <a:stretch>
            <a:fillRect/>
          </a:stretch>
        </p:blipFill>
        <p:spPr bwMode="auto">
          <a:xfrm>
            <a:off x="5357813" y="3055938"/>
            <a:ext cx="1022350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Image 18"/>
          <p:cNvPicPr>
            <a:picLocks noChangeAspect="1"/>
          </p:cNvPicPr>
          <p:nvPr/>
        </p:nvPicPr>
        <p:blipFill>
          <a:blip r:embed="rId7"/>
          <a:srcRect r="15482"/>
          <a:stretch>
            <a:fillRect/>
          </a:stretch>
        </p:blipFill>
        <p:spPr bwMode="auto">
          <a:xfrm>
            <a:off x="7807325" y="1712913"/>
            <a:ext cx="1093788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988"/>
            <a:ext cx="2087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Image 12"/>
          <p:cNvPicPr>
            <a:picLocks noChangeAspect="1"/>
          </p:cNvPicPr>
          <p:nvPr/>
        </p:nvPicPr>
        <p:blipFill>
          <a:blip r:embed="rId3"/>
          <a:srcRect r="30086"/>
          <a:stretch>
            <a:fillRect/>
          </a:stretch>
        </p:blipFill>
        <p:spPr bwMode="auto">
          <a:xfrm>
            <a:off x="4859338" y="26988"/>
            <a:ext cx="201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ZoneTexte 2"/>
          <p:cNvSpPr txBox="1">
            <a:spLocks noChangeArrowheads="1"/>
          </p:cNvSpPr>
          <p:nvPr/>
        </p:nvSpPr>
        <p:spPr bwMode="auto">
          <a:xfrm>
            <a:off x="2987675" y="3213100"/>
            <a:ext cx="1328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latin typeface="Trebuchet MS" pitchFamily="34" charset="0"/>
              </a:rPr>
              <a:t>Décembre 2015</a:t>
            </a:r>
          </a:p>
        </p:txBody>
      </p:sp>
      <p:sp>
        <p:nvSpPr>
          <p:cNvPr id="46084" name="ZoneTexte 7"/>
          <p:cNvSpPr txBox="1">
            <a:spLocks noChangeArrowheads="1"/>
          </p:cNvSpPr>
          <p:nvPr/>
        </p:nvSpPr>
        <p:spPr bwMode="auto">
          <a:xfrm>
            <a:off x="7164388" y="1744663"/>
            <a:ext cx="18716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latin typeface="Trebuchet MS" pitchFamily="34" charset="0"/>
              </a:rPr>
              <a:t>Suppression des localisations de villes </a:t>
            </a:r>
          </a:p>
          <a:p>
            <a:pPr algn="ctr"/>
            <a:endParaRPr lang="en-GB">
              <a:latin typeface="Trebuchet MS" pitchFamily="34" charset="0"/>
            </a:endParaRPr>
          </a:p>
          <a:p>
            <a:pPr algn="ctr"/>
            <a:endParaRPr lang="en-GB">
              <a:latin typeface="Trebuchet MS" pitchFamily="34" charset="0"/>
            </a:endParaRPr>
          </a:p>
          <a:p>
            <a:pPr algn="ctr"/>
            <a:endParaRPr lang="en-GB">
              <a:latin typeface="Trebuchet MS" pitchFamily="34" charset="0"/>
            </a:endParaRPr>
          </a:p>
          <a:p>
            <a:pPr algn="ctr"/>
            <a:endParaRPr lang="fr-FR">
              <a:latin typeface="Trebuchet MS" pitchFamily="34" charset="0"/>
            </a:endParaRPr>
          </a:p>
          <a:p>
            <a:pPr algn="ctr"/>
            <a:r>
              <a:rPr lang="fr-FR">
                <a:latin typeface="Trebuchet MS" pitchFamily="34" charset="0"/>
              </a:rPr>
              <a:t>Plus précise, une grande carte volante sera associée à l’Atlas</a:t>
            </a:r>
          </a:p>
        </p:txBody>
      </p:sp>
      <p:sp>
        <p:nvSpPr>
          <p:cNvPr id="5" name="Flèche vers le bas 4"/>
          <p:cNvSpPr/>
          <p:nvPr/>
        </p:nvSpPr>
        <p:spPr>
          <a:xfrm>
            <a:off x="7740650" y="2852738"/>
            <a:ext cx="576263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Accolade fermante 5"/>
          <p:cNvSpPr/>
          <p:nvPr/>
        </p:nvSpPr>
        <p:spPr>
          <a:xfrm>
            <a:off x="2339975" y="26988"/>
            <a:ext cx="647700" cy="6831012"/>
          </a:xfrm>
          <a:prstGeom prst="rightBrace">
            <a:avLst>
              <a:gd name="adj1" fmla="val 8333"/>
              <a:gd name="adj2" fmla="val 50209"/>
            </a:avLst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Accolade fermante 13"/>
          <p:cNvSpPr/>
          <p:nvPr/>
        </p:nvSpPr>
        <p:spPr>
          <a:xfrm>
            <a:off x="6804025" y="-26988"/>
            <a:ext cx="647700" cy="6831013"/>
          </a:xfrm>
          <a:prstGeom prst="rightBrace">
            <a:avLst>
              <a:gd name="adj1" fmla="val 8333"/>
              <a:gd name="adj2" fmla="val 50209"/>
            </a:avLst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3330575" y="2708275"/>
            <a:ext cx="576263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1</a:t>
            </a:r>
            <a:endParaRPr lang="fr-FR" sz="2800" dirty="0"/>
          </a:p>
        </p:txBody>
      </p:sp>
      <p:sp>
        <p:nvSpPr>
          <p:cNvPr id="16" name="Ellipse 15"/>
          <p:cNvSpPr/>
          <p:nvPr/>
        </p:nvSpPr>
        <p:spPr>
          <a:xfrm>
            <a:off x="7740650" y="1241425"/>
            <a:ext cx="576263" cy="50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2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èche vers le bas 15"/>
          <p:cNvSpPr/>
          <p:nvPr/>
        </p:nvSpPr>
        <p:spPr>
          <a:xfrm rot="5400000">
            <a:off x="6205537" y="4083051"/>
            <a:ext cx="576263" cy="79216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Flèche vers le bas 4"/>
          <p:cNvSpPr/>
          <p:nvPr/>
        </p:nvSpPr>
        <p:spPr>
          <a:xfrm rot="16200000">
            <a:off x="2252663" y="122238"/>
            <a:ext cx="576262" cy="79216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7107" name="Image 1"/>
          <p:cNvPicPr>
            <a:picLocks noChangeAspect="1"/>
          </p:cNvPicPr>
          <p:nvPr/>
        </p:nvPicPr>
        <p:blipFill>
          <a:blip r:embed="rId2"/>
          <a:srcRect b="1003"/>
          <a:stretch>
            <a:fillRect/>
          </a:stretch>
        </p:blipFill>
        <p:spPr bwMode="auto">
          <a:xfrm>
            <a:off x="201613" y="23813"/>
            <a:ext cx="2047875" cy="67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Image 3"/>
          <p:cNvPicPr>
            <a:picLocks noChangeAspect="1"/>
          </p:cNvPicPr>
          <p:nvPr/>
        </p:nvPicPr>
        <p:blipFill>
          <a:blip r:embed="rId3"/>
          <a:srcRect b="1302"/>
          <a:stretch>
            <a:fillRect/>
          </a:stretch>
        </p:blipFill>
        <p:spPr bwMode="auto">
          <a:xfrm>
            <a:off x="6784975" y="44450"/>
            <a:ext cx="2035175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522663" y="333375"/>
            <a:ext cx="32099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Trebuchet MS" pitchFamily="34" charset="0"/>
              </a:rPr>
              <a:t>- Nouvelles couleurs proposées sur demande de Bérenger pour caler avec les codes nationaux</a:t>
            </a:r>
          </a:p>
          <a:p>
            <a:r>
              <a:rPr lang="fr-FR">
                <a:latin typeface="Trebuchet MS" pitchFamily="34" charset="0"/>
              </a:rPr>
              <a:t>- Séparation de la carte de l’atlas 1993 avec les cartes du nouvel atlas</a:t>
            </a:r>
          </a:p>
          <a:p>
            <a:r>
              <a:rPr lang="fr-FR">
                <a:latin typeface="Trebuchet MS" pitchFamily="34" charset="0"/>
              </a:rPr>
              <a:t>- Repositionner la notion d’évolution sur la carte district</a:t>
            </a:r>
          </a:p>
        </p:txBody>
      </p:sp>
      <p:sp>
        <p:nvSpPr>
          <p:cNvPr id="47110" name="Rectangle 8"/>
          <p:cNvSpPr>
            <a:spLocks noChangeArrowheads="1"/>
          </p:cNvSpPr>
          <p:nvPr/>
        </p:nvSpPr>
        <p:spPr bwMode="auto">
          <a:xfrm>
            <a:off x="2897188" y="4687888"/>
            <a:ext cx="32591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Trebuchet MS" pitchFamily="34" charset="0"/>
              </a:rPr>
              <a:t>- Mixte entre les 2 couleurs (Victor et Gilles préfèrent le vert et se rangent à l’avis de Bérenger sur le bleu d’hiver). - Pas de nouvelle de Bruno</a:t>
            </a:r>
          </a:p>
        </p:txBody>
      </p:sp>
      <p:sp>
        <p:nvSpPr>
          <p:cNvPr id="14" name="Ellipse 13"/>
          <p:cNvSpPr/>
          <p:nvPr/>
        </p:nvSpPr>
        <p:spPr>
          <a:xfrm>
            <a:off x="2832100" y="266700"/>
            <a:ext cx="576263" cy="50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3</a:t>
            </a:r>
            <a:endParaRPr lang="fr-FR" sz="2800" dirty="0"/>
          </a:p>
        </p:txBody>
      </p:sp>
      <p:sp>
        <p:nvSpPr>
          <p:cNvPr id="15" name="Ellipse 14"/>
          <p:cNvSpPr/>
          <p:nvPr/>
        </p:nvSpPr>
        <p:spPr>
          <a:xfrm>
            <a:off x="5651500" y="4221163"/>
            <a:ext cx="576263" cy="503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4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èche vers le bas 15"/>
          <p:cNvSpPr/>
          <p:nvPr/>
        </p:nvSpPr>
        <p:spPr>
          <a:xfrm rot="5400000">
            <a:off x="6205537" y="4083051"/>
            <a:ext cx="576263" cy="79216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Flèche vers le bas 4"/>
          <p:cNvSpPr/>
          <p:nvPr/>
        </p:nvSpPr>
        <p:spPr>
          <a:xfrm rot="16200000">
            <a:off x="2252662" y="584201"/>
            <a:ext cx="576263" cy="79216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3557588" y="692150"/>
            <a:ext cx="2454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Trebuchet MS" pitchFamily="34" charset="0"/>
              </a:rPr>
              <a:t>Modification des logos hiver et été</a:t>
            </a: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2843213" y="4076700"/>
            <a:ext cx="30114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Trebuchet MS" pitchFamily="34" charset="0"/>
              </a:rPr>
              <a:t>- Repositionnement des logos hiver et été</a:t>
            </a:r>
          </a:p>
          <a:p>
            <a:r>
              <a:rPr lang="fr-FR">
                <a:latin typeface="Trebuchet MS" pitchFamily="34" charset="0"/>
              </a:rPr>
              <a:t>- Suppression de la typo 2009 – 2015, puisqu’il s’agit du présent Atlas !!</a:t>
            </a:r>
          </a:p>
        </p:txBody>
      </p:sp>
      <p:sp>
        <p:nvSpPr>
          <p:cNvPr id="14" name="Ellipse 13"/>
          <p:cNvSpPr/>
          <p:nvPr/>
        </p:nvSpPr>
        <p:spPr>
          <a:xfrm>
            <a:off x="2832100" y="692150"/>
            <a:ext cx="576263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5</a:t>
            </a:r>
            <a:endParaRPr lang="fr-FR" sz="2800" dirty="0"/>
          </a:p>
        </p:txBody>
      </p:sp>
      <p:sp>
        <p:nvSpPr>
          <p:cNvPr id="15" name="Ellipse 14"/>
          <p:cNvSpPr/>
          <p:nvPr/>
        </p:nvSpPr>
        <p:spPr>
          <a:xfrm>
            <a:off x="5651500" y="4221163"/>
            <a:ext cx="576263" cy="503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6</a:t>
            </a:r>
            <a:endParaRPr lang="fr-FR" sz="2800" dirty="0"/>
          </a:p>
        </p:txBody>
      </p:sp>
      <p:pic>
        <p:nvPicPr>
          <p:cNvPr id="48135" name="Image 5"/>
          <p:cNvPicPr>
            <a:picLocks noChangeAspect="1"/>
          </p:cNvPicPr>
          <p:nvPr/>
        </p:nvPicPr>
        <p:blipFill>
          <a:blip r:embed="rId2"/>
          <a:srcRect t="1050" r="6793" b="1300"/>
          <a:stretch>
            <a:fillRect/>
          </a:stretch>
        </p:blipFill>
        <p:spPr bwMode="auto">
          <a:xfrm>
            <a:off x="6754813" y="71438"/>
            <a:ext cx="2138362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6" name="Groupe 3"/>
          <p:cNvGrpSpPr>
            <a:grpSpLocks/>
          </p:cNvGrpSpPr>
          <p:nvPr/>
        </p:nvGrpSpPr>
        <p:grpSpPr bwMode="auto">
          <a:xfrm>
            <a:off x="250825" y="0"/>
            <a:ext cx="2089150" cy="6769100"/>
            <a:chOff x="251520" y="0"/>
            <a:chExt cx="2088232" cy="6768752"/>
          </a:xfrm>
        </p:grpSpPr>
        <p:pic>
          <p:nvPicPr>
            <p:cNvPr id="48137" name="Image 2"/>
            <p:cNvPicPr>
              <a:picLocks noChangeAspect="1"/>
            </p:cNvPicPr>
            <p:nvPr/>
          </p:nvPicPr>
          <p:blipFill>
            <a:blip r:embed="rId3"/>
            <a:srcRect t="650" b="650"/>
            <a:stretch>
              <a:fillRect/>
            </a:stretch>
          </p:blipFill>
          <p:spPr bwMode="auto">
            <a:xfrm>
              <a:off x="310040" y="0"/>
              <a:ext cx="2029712" cy="6768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251520" y="0"/>
              <a:ext cx="230087" cy="1444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8"/>
          <p:cNvSpPr>
            <a:spLocks noChangeArrowheads="1"/>
          </p:cNvSpPr>
          <p:nvPr/>
        </p:nvSpPr>
        <p:spPr bwMode="auto">
          <a:xfrm>
            <a:off x="4427538" y="728663"/>
            <a:ext cx="38893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Trebuchet MS" pitchFamily="34" charset="0"/>
              </a:rPr>
              <a:t>- Retouche de tous les tracés pour une généralisation plus dynamique</a:t>
            </a:r>
          </a:p>
          <a:p>
            <a:r>
              <a:rPr lang="fr-FR">
                <a:latin typeface="Trebuchet MS" pitchFamily="34" charset="0"/>
              </a:rPr>
              <a:t>- Suppression des étangs camarguais et du réseau hydro pour plus de lisibilité</a:t>
            </a:r>
          </a:p>
        </p:txBody>
      </p:sp>
      <p:pic>
        <p:nvPicPr>
          <p:cNvPr id="49154" name="Image 1"/>
          <p:cNvPicPr>
            <a:picLocks noChangeAspect="1"/>
          </p:cNvPicPr>
          <p:nvPr/>
        </p:nvPicPr>
        <p:blipFill>
          <a:blip r:embed="rId2"/>
          <a:srcRect b="1324"/>
          <a:stretch>
            <a:fillRect/>
          </a:stretch>
        </p:blipFill>
        <p:spPr bwMode="auto">
          <a:xfrm>
            <a:off x="971550" y="46038"/>
            <a:ext cx="2311400" cy="67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lèche vers le bas 10"/>
          <p:cNvSpPr/>
          <p:nvPr/>
        </p:nvSpPr>
        <p:spPr>
          <a:xfrm rot="16200000">
            <a:off x="3171825" y="584200"/>
            <a:ext cx="576263" cy="79216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708400" y="728663"/>
            <a:ext cx="576263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7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4500563" y="3668713"/>
            <a:ext cx="2159000" cy="4079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Maquette finale?</a:t>
            </a:r>
          </a:p>
        </p:txBody>
      </p:sp>
      <p:sp>
        <p:nvSpPr>
          <p:cNvPr id="8" name="Flèche vers le bas 7"/>
          <p:cNvSpPr/>
          <p:nvPr/>
        </p:nvSpPr>
        <p:spPr>
          <a:xfrm>
            <a:off x="5219700" y="2332038"/>
            <a:ext cx="720725" cy="1079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>
            <a:off x="5219700" y="4508500"/>
            <a:ext cx="720725" cy="10795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500563" y="6021388"/>
            <a:ext cx="2159000" cy="4079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A valider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t="17871" r="29805" b="12200"/>
          <a:stretch/>
        </p:blipFill>
        <p:spPr>
          <a:xfrm>
            <a:off x="7020272" y="4454630"/>
            <a:ext cx="1614939" cy="120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 courbée vers la droite 5"/>
          <p:cNvSpPr/>
          <p:nvPr/>
        </p:nvSpPr>
        <p:spPr>
          <a:xfrm>
            <a:off x="912813" y="2924175"/>
            <a:ext cx="893762" cy="18732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547813" y="2274888"/>
            <a:ext cx="5040312" cy="129857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ea typeface="Cambria" panose="02040503050406030204" pitchFamily="18" charset="0"/>
                <a:cs typeface="Times New Roman" panose="02020603050405020304" pitchFamily="18" charset="0"/>
              </a:rPr>
              <a:t>A  partir des propositions de la commission monographie du 19 décembre 2015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468313" y="404813"/>
            <a:ext cx="7127875" cy="7921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Mise en page de l’Atlas </a:t>
            </a:r>
            <a:endParaRPr lang="fr-FR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180" name="Rectangle 12"/>
          <p:cNvSpPr>
            <a:spLocks noChangeArrowheads="1"/>
          </p:cNvSpPr>
          <p:nvPr/>
        </p:nvSpPr>
        <p:spPr bwMode="auto">
          <a:xfrm>
            <a:off x="323850" y="1196975"/>
            <a:ext cx="841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Trebuchet MS" pitchFamily="34" charset="0"/>
              </a:rPr>
              <a:t>Travail élaboré par Gilles avec premières remarques de Bérenger et de Victor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6575" y="4430713"/>
            <a:ext cx="4867275" cy="1476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ea typeface="Cambria" panose="02040503050406030204" pitchFamily="18" charset="0"/>
                <a:cs typeface="Times New Roman" panose="02020603050405020304" pitchFamily="18" charset="0"/>
              </a:rPr>
              <a:t>Nécessité d’arrêter aujourd’hui une direction pour finaliser cette mise en page!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dirty="0"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>
                <a:ea typeface="Cambria" panose="02040503050406030204" pitchFamily="18" charset="0"/>
                <a:cs typeface="Times New Roman" panose="02020603050405020304" pitchFamily="18" charset="0"/>
              </a:rPr>
              <a:t>Plusieurs propositions qui seront commentées</a:t>
            </a:r>
          </a:p>
        </p:txBody>
      </p:sp>
      <p:pic>
        <p:nvPicPr>
          <p:cNvPr id="50182" name="Picture 2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25" y="4614863"/>
            <a:ext cx="2074863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0"/>
            <a:ext cx="4846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076825" y="1042988"/>
            <a:ext cx="3887788" cy="43862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/>
              <a:t>Tient compte des remarques de la réunion du 19 décembre 2015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Nom latin, anglais et occitan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Préciser le statut de l’espèce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Création de sous titre (habitat……)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Code flash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Choix des fonds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Choix typo :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Légende photo : Arno pro Italic display, corps 10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Anecdote : Arno pro Italic, corps 10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Sous-titre : Arno pro semi </a:t>
            </a:r>
            <a:r>
              <a:rPr lang="fr-FR" sz="1500" dirty="0" err="1"/>
              <a:t>bold</a:t>
            </a:r>
            <a:r>
              <a:rPr lang="fr-FR" sz="1500" dirty="0"/>
              <a:t>, corps 10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Texte: Arno pro display, corps 10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Titre espèce : Papyrus </a:t>
            </a:r>
            <a:r>
              <a:rPr lang="fr-FR" sz="1500" dirty="0" err="1"/>
              <a:t>regular</a:t>
            </a:r>
            <a:r>
              <a:rPr lang="fr-FR" sz="1500" dirty="0"/>
              <a:t> 30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Statut : Arno pro </a:t>
            </a:r>
            <a:r>
              <a:rPr lang="fr-FR" sz="1500" dirty="0" err="1"/>
              <a:t>regular</a:t>
            </a:r>
            <a:r>
              <a:rPr lang="fr-FR" sz="1500" dirty="0"/>
              <a:t> 18 en CAP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endParaRPr lang="fr-FR" sz="1500" dirty="0"/>
          </a:p>
        </p:txBody>
      </p:sp>
      <p:sp>
        <p:nvSpPr>
          <p:cNvPr id="18" name="Ellipse 17"/>
          <p:cNvSpPr/>
          <p:nvPr/>
        </p:nvSpPr>
        <p:spPr>
          <a:xfrm>
            <a:off x="4810125" y="792163"/>
            <a:ext cx="576263" cy="503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1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33375"/>
            <a:ext cx="4560887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23850" y="333375"/>
            <a:ext cx="7127875" cy="7921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Choix des fonds</a:t>
            </a:r>
            <a:endParaRPr lang="fr-FR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r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6346825" cy="1320800"/>
          </a:xfrm>
        </p:spPr>
        <p:txBody>
          <a:bodyPr/>
          <a:lstStyle/>
          <a:p>
            <a:pPr eaLnBrk="1" hangingPunct="1"/>
            <a:r>
              <a:rPr lang="en-GB" smtClean="0"/>
              <a:t>Philippe, </a:t>
            </a:r>
            <a:r>
              <a:rPr lang="fr-FR" smtClean="0"/>
              <a:t>l’homme</a:t>
            </a:r>
            <a:r>
              <a:rPr lang="en-GB" smtClean="0"/>
              <a:t> de terrain</a:t>
            </a:r>
            <a:endParaRPr lang="en-AU" smtClean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9572" y="1196752"/>
            <a:ext cx="7704856" cy="5136571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292725" y="2276475"/>
            <a:ext cx="3600450" cy="2524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/>
              <a:t>Tient compte des remarques précédente avec: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Gestion cartographique différente </a:t>
            </a:r>
            <a:r>
              <a:rPr lang="fr-FR" sz="1600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1600" dirty="0">
                <a:sym typeface="Wingdings" panose="05000000000000000000" pitchFamily="2" charset="2"/>
              </a:rPr>
              <a:t> S</a:t>
            </a:r>
            <a:r>
              <a:rPr lang="fr-FR" sz="1600" dirty="0"/>
              <a:t>ans fond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Photo calée en fond perdu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Choix typo : idem précédent avec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600" dirty="0"/>
              <a:t> </a:t>
            </a:r>
            <a:r>
              <a:rPr lang="fr-FR" sz="1500" dirty="0"/>
              <a:t>Titre espèce : Papyrus </a:t>
            </a:r>
            <a:r>
              <a:rPr lang="fr-FR" sz="1500" dirty="0" err="1"/>
              <a:t>régular</a:t>
            </a:r>
            <a:r>
              <a:rPr lang="fr-FR" sz="1500" dirty="0"/>
              <a:t> 30 en capitales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endParaRPr lang="fr-FR" sz="1500" dirty="0"/>
          </a:p>
        </p:txBody>
      </p:sp>
      <p:pic>
        <p:nvPicPr>
          <p:cNvPr id="53251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115888"/>
            <a:ext cx="4679950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5003800" y="2024063"/>
            <a:ext cx="576263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2</a:t>
            </a:r>
            <a:endParaRPr lang="fr-FR" sz="2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364163" y="1438275"/>
            <a:ext cx="3671887" cy="3878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/>
              <a:t>Reprend la mise en page 1 avec: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Photo calée en fond perdu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Pas de statut : l’histogramme de présence ne suffit-il pas 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Choix typo :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Légende photo : Arno pro Italic display, corps 10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Anecdote : Univers light </a:t>
            </a:r>
            <a:r>
              <a:rPr lang="fr-FR" sz="1500" dirty="0" err="1"/>
              <a:t>condensed</a:t>
            </a:r>
            <a:r>
              <a:rPr lang="fr-FR" sz="1500" dirty="0"/>
              <a:t> oblique, corps 8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Sous  titre : Univers </a:t>
            </a:r>
            <a:r>
              <a:rPr lang="fr-FR" sz="1500" dirty="0" err="1"/>
              <a:t>bolt</a:t>
            </a:r>
            <a:r>
              <a:rPr lang="fr-FR" sz="1500" dirty="0"/>
              <a:t> </a:t>
            </a:r>
            <a:r>
              <a:rPr lang="fr-FR" sz="1500" dirty="0" err="1"/>
              <a:t>condensed</a:t>
            </a:r>
            <a:r>
              <a:rPr lang="fr-FR" sz="1500" dirty="0"/>
              <a:t>, corps 8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Texte : Univers light </a:t>
            </a:r>
            <a:r>
              <a:rPr lang="fr-FR" sz="1500" dirty="0" err="1"/>
              <a:t>condensed</a:t>
            </a:r>
            <a:r>
              <a:rPr lang="fr-FR" sz="1500" dirty="0"/>
              <a:t>, corps 8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Titre espèce : Papyrus </a:t>
            </a:r>
            <a:r>
              <a:rPr lang="fr-FR" sz="1500" dirty="0" err="1"/>
              <a:t>régular</a:t>
            </a:r>
            <a:r>
              <a:rPr lang="fr-FR" sz="1500" dirty="0"/>
              <a:t> 30</a:t>
            </a:r>
          </a:p>
          <a:p>
            <a:pPr marL="363537" lvl="1" fontAlgn="auto">
              <a:spcBef>
                <a:spcPts val="0"/>
              </a:spcBef>
              <a:spcAft>
                <a:spcPts val="0"/>
              </a:spcAft>
              <a:buSzPct val="70000"/>
              <a:defRPr/>
            </a:pPr>
            <a:endParaRPr lang="fr-FR" sz="1500" dirty="0"/>
          </a:p>
        </p:txBody>
      </p:sp>
      <p:pic>
        <p:nvPicPr>
          <p:cNvPr id="54274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4450"/>
            <a:ext cx="4875212" cy="66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5003800" y="1125538"/>
            <a:ext cx="612775" cy="503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026025" y="1700213"/>
            <a:ext cx="3938588" cy="3679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108000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sz="1600" dirty="0"/>
              <a:t>Reprend la mise en page 3 avec: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Repositionnement du statut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Choix typo :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Légende photo : Arno pro Italic display, corps 10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Anecdote : Univers light </a:t>
            </a:r>
            <a:r>
              <a:rPr lang="fr-FR" sz="1500" dirty="0" err="1"/>
              <a:t>condensed</a:t>
            </a:r>
            <a:r>
              <a:rPr lang="fr-FR" sz="1500" dirty="0"/>
              <a:t> oblique, corps 8,5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Sous  titre : Univers </a:t>
            </a:r>
            <a:r>
              <a:rPr lang="fr-FR" sz="1500" dirty="0" err="1"/>
              <a:t>bolt</a:t>
            </a:r>
            <a:r>
              <a:rPr lang="fr-FR" sz="1500" dirty="0"/>
              <a:t> </a:t>
            </a:r>
            <a:r>
              <a:rPr lang="fr-FR" sz="1500" dirty="0" err="1"/>
              <a:t>condensed</a:t>
            </a:r>
            <a:r>
              <a:rPr lang="fr-FR" sz="1500" dirty="0"/>
              <a:t>, corps 8,5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Texte : Univers light </a:t>
            </a:r>
            <a:r>
              <a:rPr lang="fr-FR" sz="1500" dirty="0" err="1"/>
              <a:t>condensed</a:t>
            </a:r>
            <a:r>
              <a:rPr lang="fr-FR" sz="1500" dirty="0"/>
              <a:t>, corps 8,5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Titre espèce : Papyrus </a:t>
            </a:r>
            <a:r>
              <a:rPr lang="fr-FR" sz="1500" dirty="0" err="1"/>
              <a:t>regular</a:t>
            </a:r>
            <a:r>
              <a:rPr lang="fr-FR" sz="1500" dirty="0"/>
              <a:t> 30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r>
              <a:rPr lang="fr-FR" sz="1500" dirty="0"/>
              <a:t>Statut : Arno pro </a:t>
            </a:r>
            <a:r>
              <a:rPr lang="fr-FR" sz="1500" dirty="0" err="1"/>
              <a:t>regular</a:t>
            </a:r>
            <a:r>
              <a:rPr lang="fr-FR" sz="1500" dirty="0"/>
              <a:t> 18 en CAP</a:t>
            </a:r>
          </a:p>
          <a:p>
            <a:pPr marL="536575" lvl="1" indent="-173038" fontAlgn="auto"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ü"/>
              <a:defRPr/>
            </a:pPr>
            <a:endParaRPr lang="fr-FR" sz="1500" dirty="0"/>
          </a:p>
        </p:txBody>
      </p:sp>
      <p:pic>
        <p:nvPicPr>
          <p:cNvPr id="55298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4450"/>
            <a:ext cx="4824413" cy="66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5435600" y="1266825"/>
            <a:ext cx="2859088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4 </a:t>
            </a:r>
            <a:r>
              <a:rPr lang="en-GB" sz="2800" dirty="0" err="1"/>
              <a:t>Impaire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62550" y="2997200"/>
            <a:ext cx="3802063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108000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sz="1600" dirty="0"/>
              <a:t>Reprend la mise en page 4 en page paire</a:t>
            </a:r>
          </a:p>
        </p:txBody>
      </p:sp>
      <p:pic>
        <p:nvPicPr>
          <p:cNvPr id="56322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8" y="66675"/>
            <a:ext cx="4900612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5957888" y="2565400"/>
            <a:ext cx="2211387" cy="50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4 </a:t>
            </a:r>
            <a:r>
              <a:rPr lang="en-GB" sz="2800" dirty="0" err="1"/>
              <a:t>Paire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39750" y="306388"/>
            <a:ext cx="5761038" cy="7921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Monographie</a:t>
            </a:r>
            <a:endParaRPr lang="fr-FR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313" y="1098550"/>
            <a:ext cx="6696075" cy="52625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Seront fournis aux auteurs, pour l’écriture des monographies 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fr-FR" sz="1400" cap="small" dirty="0"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La monographie de </a:t>
            </a:r>
            <a:r>
              <a:rPr lang="fr-FR" sz="1400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l’atlas précédent 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(quand elle existe), en </a:t>
            </a:r>
            <a:r>
              <a:rPr lang="fr-FR" sz="1400" dirty="0" err="1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word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ou </a:t>
            </a:r>
            <a:r>
              <a:rPr lang="fr-FR" sz="1400" dirty="0" err="1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pdf</a:t>
            </a:r>
            <a:endParaRPr lang="fr-FR" sz="1400" dirty="0"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305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cap="small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Les </a:t>
            </a:r>
            <a:r>
              <a:rPr lang="fr-FR" sz="1400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données gardoises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 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Elles doivent servir de matière à notre atlas et garantir toute son originalité en découvrant les anecdotes des données gardoises (dates d’arrivée, premiers départs, rassemblements, pontes, </a:t>
            </a:r>
            <a:r>
              <a:rPr lang="fr-FR" sz="1400" dirty="0" err="1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pulli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…) Ces données vous seront fournies sur deux tableurs Excel. À vous de jouer avec, de les trier, par date, commune...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+mj-lt"/>
                <a:cs typeface="Times New Roman" panose="02020603050405020304" pitchFamily="18" charset="0"/>
              </a:rPr>
              <a:t>- Un tableur « estival » : données entre 2009 et 2015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+mj-lt"/>
                <a:cs typeface="Times New Roman" panose="02020603050405020304" pitchFamily="18" charset="0"/>
              </a:rPr>
              <a:t>- Un tableur « hivernal » : données entre 2009 et 2016</a:t>
            </a:r>
          </a:p>
          <a:p>
            <a:pPr marL="14160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fr-FR" sz="1400" cap="small" dirty="0"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Un jeu de </a:t>
            </a:r>
            <a:r>
              <a:rPr lang="fr-FR" sz="1400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cartes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 à découvrir sur le site du </a:t>
            </a:r>
            <a:r>
              <a:rPr lang="fr-FR" sz="1400" dirty="0" err="1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COGard</a:t>
            </a:r>
            <a:endParaRPr lang="fr-FR" sz="1400" dirty="0"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+mj-lt"/>
                <a:cs typeface="Times New Roman" panose="02020603050405020304" pitchFamily="18" charset="0"/>
              </a:rPr>
              <a:t>- Carte de l’ancien atlas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+mj-lt"/>
                <a:cs typeface="Times New Roman" panose="02020603050405020304" pitchFamily="18" charset="0"/>
              </a:rPr>
              <a:t>- Carte hivernale (cumul maille et district)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+mj-lt"/>
                <a:cs typeface="Times New Roman" panose="02020603050405020304" pitchFamily="18" charset="0"/>
              </a:rPr>
              <a:t>- Cartes estivales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+mj-lt"/>
                <a:cs typeface="+mn-cs"/>
              </a:rPr>
              <a:t>District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+mj-lt"/>
                <a:cs typeface="+mn-cs"/>
              </a:rPr>
              <a:t>Maille</a:t>
            </a:r>
          </a:p>
          <a:p>
            <a:pPr marL="18732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fr-FR" sz="1400" cap="small" dirty="0"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Quelques exemples de </a:t>
            </a:r>
            <a:r>
              <a:rPr lang="fr-FR" sz="1400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page type de l’atlas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1054735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fr-FR" sz="1400" cap="small" dirty="0"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Le </a:t>
            </a:r>
            <a:r>
              <a:rPr lang="fr-FR" sz="1400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calendrier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et l’état d’</a:t>
            </a:r>
            <a:r>
              <a:rPr lang="fr-FR" sz="1400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avancement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de l’atlas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fr-FR" sz="1400" cap="small" dirty="0"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La synthèse actualisée des </a:t>
            </a:r>
            <a:r>
              <a:rPr lang="fr-FR" sz="1400" b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monographies</a:t>
            </a:r>
            <a:r>
              <a:rPr lang="fr-FR" sz="14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7347" name="Picture 2" descr="3D Peoples: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3573463"/>
            <a:ext cx="165417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724525" y="3176588"/>
            <a:ext cx="20875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i="1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Exemple Grive Draine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23850" y="333375"/>
            <a:ext cx="7127875" cy="7921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Monographie type</a:t>
            </a:r>
            <a:endParaRPr lang="fr-FR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50" y="1268413"/>
            <a:ext cx="7632700" cy="31543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Rappel du contenu 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  <a:cs typeface="+mn-cs"/>
              </a:rPr>
              <a:t> 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fr-FR" dirty="0">
                <a:latin typeface="+mn-lt"/>
                <a:cs typeface="+mn-cs"/>
              </a:rPr>
              <a:t>Introduction : Une anecdote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fr-FR" dirty="0">
                <a:latin typeface="+mn-lt"/>
                <a:cs typeface="+mn-cs"/>
              </a:rPr>
              <a:t>Habitat : à évoquer simplement, à moins d’une originalité gardoise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fr-FR" dirty="0">
                <a:latin typeface="+mn-lt"/>
                <a:cs typeface="+mn-cs"/>
              </a:rPr>
              <a:t>Répartition nationale et/ou internationale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fr-FR" dirty="0">
                <a:latin typeface="+mn-lt"/>
                <a:cs typeface="+mn-cs"/>
              </a:rPr>
              <a:t>Répartition gardoise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fr-FR" dirty="0">
                <a:latin typeface="+mn-lt"/>
                <a:cs typeface="+mn-cs"/>
              </a:rPr>
              <a:t>Migration et hivernage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fr-FR" dirty="0">
                <a:latin typeface="+mn-lt"/>
                <a:cs typeface="+mn-cs"/>
              </a:rPr>
              <a:t>Menaces et mesures de protection</a:t>
            </a:r>
          </a:p>
        </p:txBody>
      </p:sp>
      <p:pic>
        <p:nvPicPr>
          <p:cNvPr id="58371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3488" y="4505325"/>
            <a:ext cx="377031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 4"/>
          <p:cNvPicPr>
            <a:picLocks noChangeAspect="1"/>
          </p:cNvPicPr>
          <p:nvPr/>
        </p:nvPicPr>
        <p:blipFill>
          <a:blip r:embed="rId2"/>
          <a:srcRect t="1701"/>
          <a:stretch>
            <a:fillRect/>
          </a:stretch>
        </p:blipFill>
        <p:spPr bwMode="auto">
          <a:xfrm>
            <a:off x="611188" y="44450"/>
            <a:ext cx="5629275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9154" r="40549"/>
          <a:stretch/>
        </p:blipFill>
        <p:spPr>
          <a:xfrm>
            <a:off x="6660232" y="1844824"/>
            <a:ext cx="2088232" cy="2878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 1"/>
          <p:cNvPicPr>
            <a:picLocks noChangeAspect="1"/>
          </p:cNvPicPr>
          <p:nvPr/>
        </p:nvPicPr>
        <p:blipFill>
          <a:blip r:embed="rId2"/>
          <a:srcRect b="2750"/>
          <a:stretch>
            <a:fillRect/>
          </a:stretch>
        </p:blipFill>
        <p:spPr bwMode="auto">
          <a:xfrm>
            <a:off x="539750" y="115888"/>
            <a:ext cx="5399088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7676" t="4596" r="46850"/>
          <a:stretch/>
        </p:blipFill>
        <p:spPr>
          <a:xfrm>
            <a:off x="6471265" y="1956552"/>
            <a:ext cx="2133183" cy="298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 2"/>
          <p:cNvPicPr>
            <a:picLocks noChangeAspect="1"/>
          </p:cNvPicPr>
          <p:nvPr/>
        </p:nvPicPr>
        <p:blipFill>
          <a:blip r:embed="rId2"/>
          <a:srcRect t="1701" b="1701"/>
          <a:stretch>
            <a:fillRect/>
          </a:stretch>
        </p:blipFill>
        <p:spPr bwMode="auto">
          <a:xfrm>
            <a:off x="755650" y="3402013"/>
            <a:ext cx="5087938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t="26090" r="32166"/>
          <a:stretch/>
        </p:blipFill>
        <p:spPr>
          <a:xfrm>
            <a:off x="6084168" y="2409056"/>
            <a:ext cx="2808312" cy="203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835150" y="2852738"/>
            <a:ext cx="5040313" cy="1223962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1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Tableur de présentation des espèces et des monographies</a:t>
            </a:r>
            <a:endParaRPr lang="fr-FR" sz="31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/>
          <p:cNvSpPr>
            <a:spLocks noGrp="1"/>
          </p:cNvSpPr>
          <p:nvPr>
            <p:ph type="title"/>
          </p:nvPr>
        </p:nvSpPr>
        <p:spPr>
          <a:xfrm>
            <a:off x="406400" y="765175"/>
            <a:ext cx="6346825" cy="1320800"/>
          </a:xfrm>
        </p:spPr>
        <p:txBody>
          <a:bodyPr/>
          <a:lstStyle/>
          <a:p>
            <a:pPr eaLnBrk="1" hangingPunct="1"/>
            <a:r>
              <a:rPr lang="fr-FR" smtClean="0"/>
              <a:t>Déroulement de la journée</a:t>
            </a:r>
          </a:p>
        </p:txBody>
      </p:sp>
      <p:sp>
        <p:nvSpPr>
          <p:cNvPr id="33794" name="Espace réservé du contenu 2"/>
          <p:cNvSpPr>
            <a:spLocks noGrp="1"/>
          </p:cNvSpPr>
          <p:nvPr>
            <p:ph idx="1"/>
          </p:nvPr>
        </p:nvSpPr>
        <p:spPr>
          <a:xfrm>
            <a:off x="428625" y="1936750"/>
            <a:ext cx="7996238" cy="3932238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fr-FR" sz="2400" smtClean="0"/>
              <a:t>Prévisionnel: l’heure du bilan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r-FR" sz="2400" smtClean="0"/>
              <a:t>Prospections hivernales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r-FR" sz="2400" smtClean="0"/>
              <a:t>Prospections estivales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r-FR" sz="2400" smtClean="0"/>
              <a:t>Cartographies de l’Atlas: évolution et choix final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r-FR" sz="2400" smtClean="0"/>
              <a:t>Mise en page de l’Atlas: propositions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r-FR" sz="2400" smtClean="0"/>
              <a:t>Monographies: exemple et répartition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r-FR" sz="2400" smtClean="0"/>
              <a:t>Point sur les espèces!</a:t>
            </a:r>
          </a:p>
          <a:p>
            <a:pPr eaLnBrk="1" hangingPunct="1">
              <a:buFont typeface="Wingdings" pitchFamily="2" charset="2"/>
              <a:buChar char="§"/>
            </a:pPr>
            <a:endParaRPr lang="fr-FR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6970" t="2227" r="14303" b="495"/>
          <a:stretch/>
        </p:blipFill>
        <p:spPr>
          <a:xfrm>
            <a:off x="6444208" y="404664"/>
            <a:ext cx="2304257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79388" y="404813"/>
            <a:ext cx="7345362" cy="10080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1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Cartes des espèces: à vos corrections!</a:t>
            </a:r>
            <a:endParaRPr lang="fr-FR" sz="31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4" name="Picture 6" descr="463px_We_Can_Do_It____Co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412875"/>
            <a:ext cx="3816350" cy="493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25538"/>
            <a:ext cx="8801100" cy="5256212"/>
          </a:xfrm>
        </p:spPr>
      </p:pic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395288" y="307975"/>
            <a:ext cx="6348412" cy="1320800"/>
          </a:xfrm>
        </p:spPr>
        <p:txBody>
          <a:bodyPr/>
          <a:lstStyle/>
          <a:p>
            <a:pPr eaLnBrk="1" hangingPunct="1"/>
            <a:r>
              <a:rPr lang="fr-FR" smtClean="0"/>
              <a:t>Prévisionnel initial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/>
          <a:srcRect t="4688"/>
          <a:stretch>
            <a:fillRect/>
          </a:stretch>
        </p:blipFill>
        <p:spPr>
          <a:xfrm>
            <a:off x="120650" y="620713"/>
            <a:ext cx="8988425" cy="4392612"/>
          </a:xfrm>
        </p:spPr>
      </p:pic>
      <p:sp>
        <p:nvSpPr>
          <p:cNvPr id="5" name="Flèche droite 4"/>
          <p:cNvSpPr/>
          <p:nvPr/>
        </p:nvSpPr>
        <p:spPr>
          <a:xfrm>
            <a:off x="288925" y="5229225"/>
            <a:ext cx="863600" cy="72072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87450" y="5084763"/>
            <a:ext cx="8101013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00" b="1" dirty="0">
                <a:latin typeface="+mn-lt"/>
                <a:cs typeface="+mn-cs"/>
              </a:rPr>
              <a:t>Nous avons «perdu» presque 1 an !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sz="1700" dirty="0">
                <a:latin typeface="+mn-lt"/>
                <a:cs typeface="+mn-cs"/>
              </a:rPr>
              <a:t>Pas de réunion globale depuis la 8ème réunion du 12 décembre 2015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sz="1700" dirty="0">
                <a:latin typeface="+mn-lt"/>
                <a:cs typeface="+mn-cs"/>
              </a:rPr>
              <a:t>Difficulté d’organiser la suite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fr-FR" sz="1700" dirty="0">
                <a:latin typeface="+mn-lt"/>
                <a:cs typeface="+mn-cs"/>
              </a:rPr>
              <a:t>	- Manque de disponibilité des uns et des autres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fr-FR" sz="1700" dirty="0">
                <a:latin typeface="+mn-lt"/>
                <a:cs typeface="+mn-cs"/>
              </a:rPr>
              <a:t>	- Trop grande importance donnée au terrain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sz="1700" dirty="0">
                <a:latin typeface="+mn-lt"/>
                <a:cs typeface="+mn-cs"/>
              </a:rPr>
              <a:t>Problème interne au </a:t>
            </a:r>
            <a:r>
              <a:rPr lang="fr-FR" sz="1700" dirty="0" err="1">
                <a:latin typeface="+mn-lt"/>
                <a:cs typeface="+mn-cs"/>
              </a:rPr>
              <a:t>COGard</a:t>
            </a:r>
            <a:endParaRPr lang="fr-FR" sz="1700" dirty="0">
              <a:latin typeface="+mn-lt"/>
              <a:cs typeface="+mn-cs"/>
            </a:endParaRPr>
          </a:p>
        </p:txBody>
      </p:sp>
      <p:sp>
        <p:nvSpPr>
          <p:cNvPr id="35844" name="Titre 1"/>
          <p:cNvSpPr>
            <a:spLocks noGrp="1"/>
          </p:cNvSpPr>
          <p:nvPr>
            <p:ph type="title"/>
          </p:nvPr>
        </p:nvSpPr>
        <p:spPr>
          <a:xfrm>
            <a:off x="288925" y="92075"/>
            <a:ext cx="6346825" cy="1320800"/>
          </a:xfrm>
        </p:spPr>
        <p:txBody>
          <a:bodyPr/>
          <a:lstStyle/>
          <a:p>
            <a:pPr eaLnBrk="1" hangingPunct="1"/>
            <a:r>
              <a:rPr lang="fr-FR" sz="2800" smtClean="0"/>
              <a:t>Prévisionnel aujourd’hui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404813"/>
            <a:ext cx="8424862" cy="43926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Qu’a t il été fait durant ce laps de </a:t>
            </a:r>
            <a:r>
              <a:rPr lang="fr-FR" sz="2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temps?!</a:t>
            </a:r>
            <a:endParaRPr lang="fr-FR" sz="2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Prospection </a:t>
            </a: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hivernale: 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Tous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Prospection estivale pour revaloriser certains </a:t>
            </a: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</a:p>
          <a:p>
            <a:pPr marL="457200" lvl="1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fr-FR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		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r-FR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Maille 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et/ou 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district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au point du rendu </a:t>
            </a: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cartographique: 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Bérenger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Victor, Bruno et 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Gilles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Plusieurs </a:t>
            </a: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projets 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en page de </a:t>
            </a: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l’atlas: 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Bérenger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Gilles et 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Victor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au point d’une monographie </a:t>
            </a: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type: 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Gérard 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Gilles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A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6866" name="Image 3"/>
          <p:cNvPicPr>
            <a:picLocks noChangeAspect="1"/>
          </p:cNvPicPr>
          <p:nvPr/>
        </p:nvPicPr>
        <p:blipFill>
          <a:blip r:embed="rId3"/>
          <a:srcRect l="17143" t="9740" r="27470" b="9740"/>
          <a:stretch>
            <a:fillRect/>
          </a:stretch>
        </p:blipFill>
        <p:spPr bwMode="auto">
          <a:xfrm>
            <a:off x="2879725" y="3933825"/>
            <a:ext cx="331311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3" y="430213"/>
            <a:ext cx="4824412" cy="7921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Prospections hivernales</a:t>
            </a:r>
            <a:endParaRPr lang="fr-FR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8914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5075" y="404813"/>
            <a:ext cx="272097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3850" y="1460500"/>
            <a:ext cx="6048375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Les cartes par maille  et par district sont disponibles sur le site du </a:t>
            </a:r>
            <a:r>
              <a:rPr lang="fr-FR" dirty="0" err="1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COGard</a:t>
            </a:r>
            <a:endParaRPr lang="fr-FR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fr-FR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u="sng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Question :</a:t>
            </a:r>
            <a:endParaRPr lang="fr-FR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fr-FR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1352550" y="3644900"/>
            <a:ext cx="7035800" cy="25542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fr-FR" dirty="0">
                <a:ea typeface="Cambria" panose="02040503050406030204" pitchFamily="18" charset="0"/>
                <a:cs typeface="Times New Roman" panose="02020603050405020304" pitchFamily="18" charset="0"/>
              </a:rPr>
              <a:t>Si oui,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cs typeface="Times New Roman" panose="02020603050405020304" pitchFamily="18" charset="0"/>
              </a:rPr>
              <a:t>Comment se répartir les 3 districts de Philippe ?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cs typeface="Times New Roman" panose="02020603050405020304" pitchFamily="18" charset="0"/>
              </a:rPr>
              <a:t>Il est demandé expressément aux observateurs de :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dirty="0"/>
              <a:t>Soit se concentrer sur les mailles les moins parcourues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dirty="0"/>
              <a:t>Soit rechercher une espèce sur laquelle l’espèce n’a pas été contactée et où elle devrait l’être (ex. grive draine sur les Cévennes schisteuses et calcaires…)</a:t>
            </a:r>
          </a:p>
        </p:txBody>
      </p:sp>
      <p:sp>
        <p:nvSpPr>
          <p:cNvPr id="7" name="Flèche courbée vers la droite 6"/>
          <p:cNvSpPr/>
          <p:nvPr/>
        </p:nvSpPr>
        <p:spPr>
          <a:xfrm rot="156946">
            <a:off x="468313" y="3079750"/>
            <a:ext cx="863600" cy="9334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1352550" y="2976563"/>
            <a:ext cx="586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FR" sz="2000" b="1">
                <a:latin typeface="Trebuchet MS" pitchFamily="34" charset="0"/>
                <a:ea typeface="Cambria" pitchFamily="18" charset="0"/>
                <a:cs typeface="Times New Roman" pitchFamily="18" charset="0"/>
              </a:rPr>
              <a:t>Doit on continuer à prospecter cet hiver ?!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 3"/>
          <p:cNvPicPr>
            <a:picLocks noChangeAspect="1"/>
          </p:cNvPicPr>
          <p:nvPr/>
        </p:nvPicPr>
        <p:blipFill>
          <a:blip r:embed="rId2"/>
          <a:srcRect l="10625" t="12137" r="23225" b="4343"/>
          <a:stretch>
            <a:fillRect/>
          </a:stretch>
        </p:blipFill>
        <p:spPr bwMode="auto">
          <a:xfrm>
            <a:off x="539750" y="330200"/>
            <a:ext cx="72009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7325" y="315913"/>
            <a:ext cx="4824413" cy="792162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Mais combien?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MAILLES</a:t>
            </a:r>
            <a:endParaRPr lang="fr-FR" sz="3200" i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276600" y="427038"/>
            <a:ext cx="358775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851275" y="427038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851275" y="912813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906963" y="912813"/>
            <a:ext cx="358775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360863" y="1438275"/>
            <a:ext cx="360362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851275" y="1449388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368800" y="1992313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886325" y="1974850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3851275" y="1974850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302000" y="933450"/>
            <a:ext cx="360363" cy="19208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302000" y="1438275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302000" y="1981200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2244725" y="1992313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1195388" y="1981200"/>
            <a:ext cx="360362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84213" y="1981200"/>
            <a:ext cx="358775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4868863" y="1460500"/>
            <a:ext cx="360362" cy="19208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5384800" y="1460500"/>
            <a:ext cx="360363" cy="19208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5940425" y="1460500"/>
            <a:ext cx="360363" cy="19208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1209675" y="2493963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671513" y="3024188"/>
            <a:ext cx="360362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696913" y="2492375"/>
            <a:ext cx="360362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5422900" y="1974850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480175" y="1435100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2779713" y="2509838"/>
            <a:ext cx="360362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2257425" y="2516188"/>
            <a:ext cx="360363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1722438" y="2492375"/>
            <a:ext cx="358775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3811588" y="2492375"/>
            <a:ext cx="360362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4359275" y="2500313"/>
            <a:ext cx="360363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3276600" y="2500313"/>
            <a:ext cx="358775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4870450" y="2500313"/>
            <a:ext cx="360363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5916613" y="2003425"/>
            <a:ext cx="360362" cy="19208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5407025" y="2501900"/>
            <a:ext cx="360363" cy="19208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6516688" y="1989138"/>
            <a:ext cx="358775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5940425" y="2516188"/>
            <a:ext cx="360363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6443663" y="2516188"/>
            <a:ext cx="360362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6948488" y="2516188"/>
            <a:ext cx="360362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5940425" y="3019425"/>
            <a:ext cx="360363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5940425" y="3573463"/>
            <a:ext cx="360363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6443663" y="3019425"/>
            <a:ext cx="360362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6948488" y="3019425"/>
            <a:ext cx="431800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6948488" y="3573463"/>
            <a:ext cx="360362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6443663" y="3573463"/>
            <a:ext cx="360362" cy="1920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1673225" y="3048000"/>
            <a:ext cx="425450" cy="1825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2190750" y="3030538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1155700" y="3030538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1116013" y="3549650"/>
            <a:ext cx="423862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1663700" y="3556000"/>
            <a:ext cx="423863" cy="1825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2174875" y="3556000"/>
            <a:ext cx="425450" cy="1825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5" name="Ellipse 64"/>
          <p:cNvSpPr/>
          <p:nvPr/>
        </p:nvSpPr>
        <p:spPr>
          <a:xfrm>
            <a:off x="3270250" y="3063875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6" name="Ellipse 65"/>
          <p:cNvSpPr/>
          <p:nvPr/>
        </p:nvSpPr>
        <p:spPr>
          <a:xfrm>
            <a:off x="3787775" y="3046413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2752725" y="3046413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8" name="Ellipse 67"/>
          <p:cNvSpPr/>
          <p:nvPr/>
        </p:nvSpPr>
        <p:spPr>
          <a:xfrm>
            <a:off x="2713038" y="3563938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3260725" y="3571875"/>
            <a:ext cx="423863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0" name="Ellipse 69"/>
          <p:cNvSpPr/>
          <p:nvPr/>
        </p:nvSpPr>
        <p:spPr>
          <a:xfrm>
            <a:off x="3771900" y="3571875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" name="Ellipse 70"/>
          <p:cNvSpPr/>
          <p:nvPr/>
        </p:nvSpPr>
        <p:spPr>
          <a:xfrm>
            <a:off x="4330700" y="4111625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2" name="Ellipse 71"/>
          <p:cNvSpPr/>
          <p:nvPr/>
        </p:nvSpPr>
        <p:spPr>
          <a:xfrm>
            <a:off x="4848225" y="4094163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813175" y="4094163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3773488" y="4611688"/>
            <a:ext cx="423862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4319588" y="4619625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4832350" y="4619625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7" name="Ellipse 76"/>
          <p:cNvSpPr/>
          <p:nvPr/>
        </p:nvSpPr>
        <p:spPr>
          <a:xfrm>
            <a:off x="4851400" y="5143500"/>
            <a:ext cx="425450" cy="1825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8" name="Ellipse 77"/>
          <p:cNvSpPr/>
          <p:nvPr/>
        </p:nvSpPr>
        <p:spPr>
          <a:xfrm>
            <a:off x="5368925" y="5127625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9" name="Ellipse 78"/>
          <p:cNvSpPr/>
          <p:nvPr/>
        </p:nvSpPr>
        <p:spPr>
          <a:xfrm>
            <a:off x="4333875" y="5127625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0" name="Ellipse 79"/>
          <p:cNvSpPr/>
          <p:nvPr/>
        </p:nvSpPr>
        <p:spPr>
          <a:xfrm>
            <a:off x="4294188" y="5645150"/>
            <a:ext cx="423862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4840288" y="5651500"/>
            <a:ext cx="425450" cy="1825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2" name="Ellipse 81"/>
          <p:cNvSpPr/>
          <p:nvPr/>
        </p:nvSpPr>
        <p:spPr>
          <a:xfrm>
            <a:off x="5353050" y="5651500"/>
            <a:ext cx="423863" cy="1825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5902325" y="4086225"/>
            <a:ext cx="425450" cy="1825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6419850" y="4068763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5384800" y="4068763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5345113" y="4586288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7" name="Ellipse 86"/>
          <p:cNvSpPr/>
          <p:nvPr/>
        </p:nvSpPr>
        <p:spPr>
          <a:xfrm>
            <a:off x="5892800" y="4594225"/>
            <a:ext cx="423863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8" name="Ellipse 87"/>
          <p:cNvSpPr/>
          <p:nvPr/>
        </p:nvSpPr>
        <p:spPr>
          <a:xfrm>
            <a:off x="6403975" y="4594225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9" name="Ellipse 88"/>
          <p:cNvSpPr/>
          <p:nvPr/>
        </p:nvSpPr>
        <p:spPr>
          <a:xfrm>
            <a:off x="4859338" y="3057525"/>
            <a:ext cx="423862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5376863" y="3040063"/>
            <a:ext cx="423862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4341813" y="3040063"/>
            <a:ext cx="423862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2" name="Ellipse 91"/>
          <p:cNvSpPr/>
          <p:nvPr/>
        </p:nvSpPr>
        <p:spPr>
          <a:xfrm>
            <a:off x="4300538" y="3557588"/>
            <a:ext cx="425450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4848225" y="3563938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5359400" y="3563938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5902325" y="5124450"/>
            <a:ext cx="423863" cy="1825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6" name="Ellipse 95"/>
          <p:cNvSpPr/>
          <p:nvPr/>
        </p:nvSpPr>
        <p:spPr>
          <a:xfrm>
            <a:off x="3779838" y="5661025"/>
            <a:ext cx="425450" cy="18256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7" name="Ellipse 96"/>
          <p:cNvSpPr/>
          <p:nvPr/>
        </p:nvSpPr>
        <p:spPr>
          <a:xfrm>
            <a:off x="3254375" y="4068763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8" name="Ellipse 97"/>
          <p:cNvSpPr/>
          <p:nvPr/>
        </p:nvSpPr>
        <p:spPr>
          <a:xfrm>
            <a:off x="1692275" y="4089400"/>
            <a:ext cx="423863" cy="1809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9" name="Ellipse 98"/>
          <p:cNvSpPr/>
          <p:nvPr/>
        </p:nvSpPr>
        <p:spPr>
          <a:xfrm>
            <a:off x="1158875" y="4110038"/>
            <a:ext cx="425450" cy="18256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0" name="ZoneTexte 99"/>
          <p:cNvSpPr txBox="1"/>
          <p:nvPr/>
        </p:nvSpPr>
        <p:spPr>
          <a:xfrm>
            <a:off x="6743700" y="220663"/>
            <a:ext cx="2160588" cy="10207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/>
                </a:solidFill>
              </a:rPr>
              <a:t>124209 </a:t>
            </a:r>
            <a:r>
              <a:rPr lang="fr-FR" dirty="0"/>
              <a:t>observations au total</a:t>
            </a:r>
          </a:p>
        </p:txBody>
      </p:sp>
      <p:sp>
        <p:nvSpPr>
          <p:cNvPr id="101" name="Ellipse 100"/>
          <p:cNvSpPr/>
          <p:nvPr/>
        </p:nvSpPr>
        <p:spPr>
          <a:xfrm>
            <a:off x="557213" y="5553075"/>
            <a:ext cx="638175" cy="3968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024" name="ZoneTexte 101"/>
          <p:cNvSpPr txBox="1">
            <a:spLocks noChangeArrowheads="1"/>
          </p:cNvSpPr>
          <p:nvPr/>
        </p:nvSpPr>
        <p:spPr bwMode="auto">
          <a:xfrm>
            <a:off x="1462088" y="5443538"/>
            <a:ext cx="1597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Trebuchet MS" pitchFamily="34" charset="0"/>
              </a:rPr>
              <a:t>Nombres d’observations</a:t>
            </a:r>
          </a:p>
        </p:txBody>
      </p:sp>
      <p:sp>
        <p:nvSpPr>
          <p:cNvPr id="40025" name="ZoneTexte 103"/>
          <p:cNvSpPr txBox="1">
            <a:spLocks noChangeArrowheads="1"/>
          </p:cNvSpPr>
          <p:nvPr/>
        </p:nvSpPr>
        <p:spPr bwMode="auto">
          <a:xfrm>
            <a:off x="1476375" y="6100763"/>
            <a:ext cx="1597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Trebuchet MS" pitchFamily="34" charset="0"/>
              </a:rPr>
              <a:t>Nombres d’espèces</a:t>
            </a:r>
          </a:p>
        </p:txBody>
      </p:sp>
      <p:sp>
        <p:nvSpPr>
          <p:cNvPr id="40026" name="ZoneTexte 104"/>
          <p:cNvSpPr txBox="1">
            <a:spLocks noChangeArrowheads="1"/>
          </p:cNvSpPr>
          <p:nvPr/>
        </p:nvSpPr>
        <p:spPr bwMode="auto">
          <a:xfrm>
            <a:off x="714375" y="5553075"/>
            <a:ext cx="1597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Trebuchet MS" pitchFamily="34" charset="0"/>
              </a:rPr>
              <a:t>n</a:t>
            </a:r>
          </a:p>
        </p:txBody>
      </p:sp>
      <p:sp>
        <p:nvSpPr>
          <p:cNvPr id="40027" name="ZoneTexte 105"/>
          <p:cNvSpPr txBox="1">
            <a:spLocks noChangeArrowheads="1"/>
          </p:cNvSpPr>
          <p:nvPr/>
        </p:nvSpPr>
        <p:spPr bwMode="auto">
          <a:xfrm>
            <a:off x="714375" y="6210300"/>
            <a:ext cx="555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Trebuchet MS" pitchFamily="34" charset="0"/>
              </a:rPr>
              <a:t>n</a:t>
            </a:r>
          </a:p>
        </p:txBody>
      </p:sp>
      <p:sp>
        <p:nvSpPr>
          <p:cNvPr id="40028" name="ZoneTexte 106"/>
          <p:cNvSpPr txBox="1">
            <a:spLocks noChangeArrowheads="1"/>
          </p:cNvSpPr>
          <p:nvPr/>
        </p:nvSpPr>
        <p:spPr bwMode="auto">
          <a:xfrm>
            <a:off x="471488" y="5346700"/>
            <a:ext cx="860425" cy="132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1600">
              <a:latin typeface="Trebuchet MS" pitchFamily="34" charset="0"/>
            </a:endParaRPr>
          </a:p>
          <a:p>
            <a:endParaRPr lang="fr-FR" sz="1600">
              <a:latin typeface="Trebuchet MS" pitchFamily="34" charset="0"/>
            </a:endParaRPr>
          </a:p>
          <a:p>
            <a:endParaRPr lang="fr-FR" sz="1600">
              <a:latin typeface="Trebuchet MS" pitchFamily="34" charset="0"/>
            </a:endParaRPr>
          </a:p>
          <a:p>
            <a:endParaRPr lang="fr-FR" sz="1600">
              <a:latin typeface="Trebuchet MS" pitchFamily="34" charset="0"/>
            </a:endParaRPr>
          </a:p>
          <a:p>
            <a:endParaRPr lang="fr-FR" sz="16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 1"/>
          <p:cNvPicPr>
            <a:picLocks noChangeAspect="1"/>
          </p:cNvPicPr>
          <p:nvPr/>
        </p:nvPicPr>
        <p:blipFill>
          <a:blip r:embed="rId2"/>
          <a:srcRect l="3539" t="1003" r="16927"/>
          <a:stretch>
            <a:fillRect/>
          </a:stretch>
        </p:blipFill>
        <p:spPr bwMode="auto">
          <a:xfrm>
            <a:off x="714375" y="268288"/>
            <a:ext cx="727233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7325" y="315913"/>
            <a:ext cx="4824413" cy="792162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Mais combien?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fr-FR" sz="3200" i="1" dirty="0" smtClean="0">
                <a:solidFill>
                  <a:schemeClr val="accent2">
                    <a:lumMod val="50000"/>
                  </a:schemeClr>
                </a:solidFill>
              </a:rPr>
              <a:t>DISTRICTS</a:t>
            </a:r>
            <a:endParaRPr lang="fr-FR" sz="3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947738" y="2492375"/>
            <a:ext cx="358775" cy="1936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995738" y="1341438"/>
            <a:ext cx="461962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0" name="ZoneTexte 99"/>
          <p:cNvSpPr txBox="1"/>
          <p:nvPr/>
        </p:nvSpPr>
        <p:spPr>
          <a:xfrm>
            <a:off x="6732588" y="188913"/>
            <a:ext cx="2160587" cy="10207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/>
                </a:solidFill>
              </a:rPr>
              <a:t>124209 </a:t>
            </a:r>
            <a:r>
              <a:rPr lang="fr-FR" dirty="0"/>
              <a:t>observations au total</a:t>
            </a:r>
          </a:p>
        </p:txBody>
      </p:sp>
      <p:sp>
        <p:nvSpPr>
          <p:cNvPr id="101" name="Ellipse 100"/>
          <p:cNvSpPr/>
          <p:nvPr/>
        </p:nvSpPr>
        <p:spPr>
          <a:xfrm>
            <a:off x="557213" y="5553075"/>
            <a:ext cx="638175" cy="39687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967" name="ZoneTexte 101"/>
          <p:cNvSpPr txBox="1">
            <a:spLocks noChangeArrowheads="1"/>
          </p:cNvSpPr>
          <p:nvPr/>
        </p:nvSpPr>
        <p:spPr bwMode="auto">
          <a:xfrm>
            <a:off x="1462088" y="5443538"/>
            <a:ext cx="1597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Trebuchet MS" pitchFamily="34" charset="0"/>
              </a:rPr>
              <a:t>Nombres d’observations</a:t>
            </a:r>
          </a:p>
        </p:txBody>
      </p:sp>
      <p:sp>
        <p:nvSpPr>
          <p:cNvPr id="40968" name="ZoneTexte 103"/>
          <p:cNvSpPr txBox="1">
            <a:spLocks noChangeArrowheads="1"/>
          </p:cNvSpPr>
          <p:nvPr/>
        </p:nvSpPr>
        <p:spPr bwMode="auto">
          <a:xfrm>
            <a:off x="1476375" y="6100763"/>
            <a:ext cx="1597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Trebuchet MS" pitchFamily="34" charset="0"/>
              </a:rPr>
              <a:t>Nombres d’espèces</a:t>
            </a:r>
          </a:p>
        </p:txBody>
      </p:sp>
      <p:sp>
        <p:nvSpPr>
          <p:cNvPr id="40969" name="ZoneTexte 104"/>
          <p:cNvSpPr txBox="1">
            <a:spLocks noChangeArrowheads="1"/>
          </p:cNvSpPr>
          <p:nvPr/>
        </p:nvSpPr>
        <p:spPr bwMode="auto">
          <a:xfrm>
            <a:off x="714375" y="5553075"/>
            <a:ext cx="1597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Trebuchet MS" pitchFamily="34" charset="0"/>
              </a:rPr>
              <a:t>n</a:t>
            </a:r>
          </a:p>
        </p:txBody>
      </p:sp>
      <p:sp>
        <p:nvSpPr>
          <p:cNvPr id="40970" name="ZoneTexte 105"/>
          <p:cNvSpPr txBox="1">
            <a:spLocks noChangeArrowheads="1"/>
          </p:cNvSpPr>
          <p:nvPr/>
        </p:nvSpPr>
        <p:spPr bwMode="auto">
          <a:xfrm>
            <a:off x="714375" y="6210300"/>
            <a:ext cx="555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Trebuchet MS" pitchFamily="34" charset="0"/>
              </a:rPr>
              <a:t>n</a:t>
            </a:r>
          </a:p>
        </p:txBody>
      </p:sp>
      <p:sp>
        <p:nvSpPr>
          <p:cNvPr id="40971" name="ZoneTexte 106"/>
          <p:cNvSpPr txBox="1">
            <a:spLocks noChangeArrowheads="1"/>
          </p:cNvSpPr>
          <p:nvPr/>
        </p:nvSpPr>
        <p:spPr bwMode="auto">
          <a:xfrm>
            <a:off x="471488" y="5346700"/>
            <a:ext cx="860425" cy="132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1600">
              <a:latin typeface="Trebuchet MS" pitchFamily="34" charset="0"/>
            </a:endParaRPr>
          </a:p>
          <a:p>
            <a:endParaRPr lang="fr-FR" sz="1600">
              <a:latin typeface="Trebuchet MS" pitchFamily="34" charset="0"/>
            </a:endParaRPr>
          </a:p>
          <a:p>
            <a:endParaRPr lang="fr-FR" sz="1600">
              <a:latin typeface="Trebuchet MS" pitchFamily="34" charset="0"/>
            </a:endParaRPr>
          </a:p>
          <a:p>
            <a:endParaRPr lang="fr-FR" sz="1600">
              <a:latin typeface="Trebuchet MS" pitchFamily="34" charset="0"/>
            </a:endParaRPr>
          </a:p>
          <a:p>
            <a:endParaRPr lang="fr-FR" sz="1600">
              <a:latin typeface="Trebuchet MS" pitchFamily="34" charset="0"/>
            </a:endParaRPr>
          </a:p>
        </p:txBody>
      </p:sp>
      <p:sp>
        <p:nvSpPr>
          <p:cNvPr id="103" name="Ellipse 102"/>
          <p:cNvSpPr/>
          <p:nvPr/>
        </p:nvSpPr>
        <p:spPr>
          <a:xfrm>
            <a:off x="6372225" y="1916113"/>
            <a:ext cx="461963" cy="2174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7280275" y="2852738"/>
            <a:ext cx="461963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9" name="Ellipse 108"/>
          <p:cNvSpPr/>
          <p:nvPr/>
        </p:nvSpPr>
        <p:spPr>
          <a:xfrm>
            <a:off x="5364163" y="1989138"/>
            <a:ext cx="461962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0" name="Ellipse 109"/>
          <p:cNvSpPr/>
          <p:nvPr/>
        </p:nvSpPr>
        <p:spPr>
          <a:xfrm>
            <a:off x="4716463" y="1916113"/>
            <a:ext cx="461962" cy="2174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1" name="Ellipse 110"/>
          <p:cNvSpPr/>
          <p:nvPr/>
        </p:nvSpPr>
        <p:spPr>
          <a:xfrm>
            <a:off x="5364163" y="3024188"/>
            <a:ext cx="461962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2" name="Ellipse 111"/>
          <p:cNvSpPr/>
          <p:nvPr/>
        </p:nvSpPr>
        <p:spPr>
          <a:xfrm>
            <a:off x="1512888" y="3565525"/>
            <a:ext cx="461962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2289175" y="3086100"/>
            <a:ext cx="461963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2987675" y="2781300"/>
            <a:ext cx="461963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4227513" y="3179763"/>
            <a:ext cx="461962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5364163" y="3709988"/>
            <a:ext cx="461962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860925" y="4868863"/>
            <a:ext cx="461963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3765550" y="3663950"/>
            <a:ext cx="461963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9" name="Ellipse 118"/>
          <p:cNvSpPr/>
          <p:nvPr/>
        </p:nvSpPr>
        <p:spPr>
          <a:xfrm>
            <a:off x="3621088" y="2727325"/>
            <a:ext cx="461962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4181475" y="4437063"/>
            <a:ext cx="461963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4813300" y="4246563"/>
            <a:ext cx="461963" cy="2159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5480050" y="4756150"/>
            <a:ext cx="554038" cy="254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te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1997</TotalTime>
  <Words>917</Words>
  <Application>Microsoft Office PowerPoint</Application>
  <PresentationFormat>Affichage à l'écran (4:3)</PresentationFormat>
  <Paragraphs>188</Paragraphs>
  <Slides>30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Modèle de conception</vt:lpstr>
      </vt:variant>
      <vt:variant>
        <vt:i4>25</vt:i4>
      </vt:variant>
      <vt:variant>
        <vt:lpstr>Titres des diapositives</vt:lpstr>
      </vt:variant>
      <vt:variant>
        <vt:i4>30</vt:i4>
      </vt:variant>
    </vt:vector>
  </HeadingPairs>
  <TitlesOfParts>
    <vt:vector size="62" baseType="lpstr">
      <vt:lpstr>Arial</vt:lpstr>
      <vt:lpstr>Calibri</vt:lpstr>
      <vt:lpstr>Trebuchet MS</vt:lpstr>
      <vt:lpstr>Wingdings 3</vt:lpstr>
      <vt:lpstr>Times New Roman</vt:lpstr>
      <vt:lpstr>Wingdings</vt:lpstr>
      <vt:lpstr>Cambria</vt:lpstr>
      <vt:lpstr>Diseño predeterminado</vt:lpstr>
      <vt:lpstr>Facette</vt:lpstr>
      <vt:lpstr>Diseño predeterminado</vt:lpstr>
      <vt:lpstr>Diseño predeterminado</vt:lpstr>
      <vt:lpstr>Diseño predeterminado</vt:lpstr>
      <vt:lpstr>Diseño predeterminado</vt:lpstr>
      <vt:lpstr>Diseño predeterminado</vt:lpstr>
      <vt:lpstr>Diseño predeterminado</vt:lpstr>
      <vt:lpstr>Diseño predeterminado</vt:lpstr>
      <vt:lpstr>Diseño predeterminado</vt:lpstr>
      <vt:lpstr>Diseño predeterminado</vt:lpstr>
      <vt:lpstr>Diseño predeterminado</vt:lpstr>
      <vt:lpstr>Diseño predeterminado</vt:lpstr>
      <vt:lpstr>Facette</vt:lpstr>
      <vt:lpstr>Facette</vt:lpstr>
      <vt:lpstr>Facette</vt:lpstr>
      <vt:lpstr>Facette</vt:lpstr>
      <vt:lpstr>Facette</vt:lpstr>
      <vt:lpstr>Facette</vt:lpstr>
      <vt:lpstr>Facette</vt:lpstr>
      <vt:lpstr>Facette</vt:lpstr>
      <vt:lpstr>Facette</vt:lpstr>
      <vt:lpstr>Facette</vt:lpstr>
      <vt:lpstr>Facette</vt:lpstr>
      <vt:lpstr>Facette</vt:lpstr>
      <vt:lpstr>Diapositive 1</vt:lpstr>
      <vt:lpstr>Philippe, l’homme de terrain</vt:lpstr>
      <vt:lpstr>Déroulement de la journée</vt:lpstr>
      <vt:lpstr>Prévisionnel initial</vt:lpstr>
      <vt:lpstr>Prévisionnel aujourd’hui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1</dc:creator>
  <cp:lastModifiedBy>GMo_COGard</cp:lastModifiedBy>
  <cp:revision>103</cp:revision>
  <dcterms:created xsi:type="dcterms:W3CDTF">2013-08-06T09:18:45Z</dcterms:created>
  <dcterms:modified xsi:type="dcterms:W3CDTF">2016-10-26T07:27:36Z</dcterms:modified>
</cp:coreProperties>
</file>